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2" r:id="rId6"/>
    <p:sldId id="261" r:id="rId7"/>
    <p:sldId id="267" r:id="rId8"/>
    <p:sldId id="263" r:id="rId9"/>
    <p:sldId id="265" r:id="rId10"/>
    <p:sldId id="268" r:id="rId11"/>
    <p:sldId id="269" r:id="rId12"/>
    <p:sldId id="270"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D0B502-9201-4B5B-8480-E59467160BE8}" v="9" dt="2019-03-17T16:42:28.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p:normalViewPr>
  <p:slideViewPr>
    <p:cSldViewPr snapToGrid="0">
      <p:cViewPr varScale="1">
        <p:scale>
          <a:sx n="104" d="100"/>
          <a:sy n="104" d="100"/>
        </p:scale>
        <p:origin x="126"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yao Li" userId="8e8e2c41b1ed0e9e" providerId="LiveId" clId="{C1D0B502-9201-4B5B-8480-E59467160BE8}"/>
    <pc:docChg chg="undo custSel mod addSld delSld modSld">
      <pc:chgData name="Yiyao Li" userId="8e8e2c41b1ed0e9e" providerId="LiveId" clId="{C1D0B502-9201-4B5B-8480-E59467160BE8}" dt="2019-03-17T16:43:05.883" v="132" actId="1076"/>
      <pc:docMkLst>
        <pc:docMk/>
      </pc:docMkLst>
      <pc:sldChg chg="addSp modSp">
        <pc:chgData name="Yiyao Li" userId="8e8e2c41b1ed0e9e" providerId="LiveId" clId="{C1D0B502-9201-4B5B-8480-E59467160BE8}" dt="2019-03-17T16:43:05.883" v="132" actId="1076"/>
        <pc:sldMkLst>
          <pc:docMk/>
          <pc:sldMk cId="2167502388" sldId="256"/>
        </pc:sldMkLst>
        <pc:picChg chg="add mod">
          <ac:chgData name="Yiyao Li" userId="8e8e2c41b1ed0e9e" providerId="LiveId" clId="{C1D0B502-9201-4B5B-8480-E59467160BE8}" dt="2019-03-17T16:43:05.883" v="132" actId="1076"/>
          <ac:picMkLst>
            <pc:docMk/>
            <pc:sldMk cId="2167502388" sldId="256"/>
            <ac:picMk id="4" creationId="{53899EA5-6470-47B4-9131-FF2718DCADF9}"/>
          </ac:picMkLst>
        </pc:picChg>
      </pc:sldChg>
      <pc:sldChg chg="addSp delSp modSp add mod setBg">
        <pc:chgData name="Yiyao Li" userId="8e8e2c41b1ed0e9e" providerId="LiveId" clId="{C1D0B502-9201-4B5B-8480-E59467160BE8}" dt="2019-03-17T16:41:38.803" v="123" actId="1440"/>
        <pc:sldMkLst>
          <pc:docMk/>
          <pc:sldMk cId="2638234611" sldId="257"/>
        </pc:sldMkLst>
        <pc:spChg chg="mod">
          <ac:chgData name="Yiyao Li" userId="8e8e2c41b1ed0e9e" providerId="LiveId" clId="{C1D0B502-9201-4B5B-8480-E59467160BE8}" dt="2019-03-17T16:41:02.710" v="120" actId="1076"/>
          <ac:spMkLst>
            <pc:docMk/>
            <pc:sldMk cId="2638234611" sldId="257"/>
            <ac:spMk id="2" creationId="{89C30656-0614-4327-BDEA-4E2AC252D52B}"/>
          </ac:spMkLst>
        </pc:spChg>
        <pc:spChg chg="del">
          <ac:chgData name="Yiyao Li" userId="8e8e2c41b1ed0e9e" providerId="LiveId" clId="{C1D0B502-9201-4B5B-8480-E59467160BE8}" dt="2019-03-17T16:22:49.955" v="41"/>
          <ac:spMkLst>
            <pc:docMk/>
            <pc:sldMk cId="2638234611" sldId="257"/>
            <ac:spMk id="3" creationId="{649A8ABA-ACFA-4E69-9BD5-DB26A39E40E2}"/>
          </ac:spMkLst>
        </pc:spChg>
        <pc:spChg chg="add del">
          <ac:chgData name="Yiyao Li" userId="8e8e2c41b1ed0e9e" providerId="LiveId" clId="{C1D0B502-9201-4B5B-8480-E59467160BE8}" dt="2019-03-17T16:23:23.473" v="43" actId="26606"/>
          <ac:spMkLst>
            <pc:docMk/>
            <pc:sldMk cId="2638234611" sldId="257"/>
            <ac:spMk id="9" creationId="{5D34579A-D1E8-47D0-840E-22905AAF3E9D}"/>
          </ac:spMkLst>
        </pc:spChg>
        <pc:spChg chg="add del">
          <ac:chgData name="Yiyao Li" userId="8e8e2c41b1ed0e9e" providerId="LiveId" clId="{C1D0B502-9201-4B5B-8480-E59467160BE8}" dt="2019-03-17T16:23:23.473" v="43" actId="26606"/>
          <ac:spMkLst>
            <pc:docMk/>
            <pc:sldMk cId="2638234611" sldId="257"/>
            <ac:spMk id="12" creationId="{B2EC7880-C5D9-40A8-A6B0-3198AD07AD1B}"/>
          </ac:spMkLst>
        </pc:spChg>
        <pc:spChg chg="add del">
          <ac:chgData name="Yiyao Li" userId="8e8e2c41b1ed0e9e" providerId="LiveId" clId="{C1D0B502-9201-4B5B-8480-E59467160BE8}" dt="2019-03-17T16:23:23.473" v="43" actId="26606"/>
          <ac:spMkLst>
            <pc:docMk/>
            <pc:sldMk cId="2638234611" sldId="257"/>
            <ac:spMk id="14" creationId="{94543A62-A2AB-454A-878E-D3D9190D5FC7}"/>
          </ac:spMkLst>
        </pc:spChg>
        <pc:spChg chg="add del">
          <ac:chgData name="Yiyao Li" userId="8e8e2c41b1ed0e9e" providerId="LiveId" clId="{C1D0B502-9201-4B5B-8480-E59467160BE8}" dt="2019-03-17T16:23:23.473" v="43" actId="26606"/>
          <ac:spMkLst>
            <pc:docMk/>
            <pc:sldMk cId="2638234611" sldId="257"/>
            <ac:spMk id="16" creationId="{50553464-41F1-4160-9D02-7C5EC7013BDA}"/>
          </ac:spMkLst>
        </pc:spChg>
        <pc:spChg chg="add del">
          <ac:chgData name="Yiyao Li" userId="8e8e2c41b1ed0e9e" providerId="LiveId" clId="{C1D0B502-9201-4B5B-8480-E59467160BE8}" dt="2019-03-17T16:24:46.273" v="51" actId="26606"/>
          <ac:spMkLst>
            <pc:docMk/>
            <pc:sldMk cId="2638234611" sldId="257"/>
            <ac:spMk id="27" creationId="{1A44C337-3893-4B29-A265-B1329150B6AA}"/>
          </ac:spMkLst>
        </pc:spChg>
        <pc:spChg chg="add del">
          <ac:chgData name="Yiyao Li" userId="8e8e2c41b1ed0e9e" providerId="LiveId" clId="{C1D0B502-9201-4B5B-8480-E59467160BE8}" dt="2019-03-17T16:24:46.273" v="51" actId="26606"/>
          <ac:spMkLst>
            <pc:docMk/>
            <pc:sldMk cId="2638234611" sldId="257"/>
            <ac:spMk id="42" creationId="{AA5CD610-ED7C-4CED-A9A1-174432C88AF8}"/>
          </ac:spMkLst>
        </pc:spChg>
        <pc:spChg chg="add del">
          <ac:chgData name="Yiyao Li" userId="8e8e2c41b1ed0e9e" providerId="LiveId" clId="{C1D0B502-9201-4B5B-8480-E59467160BE8}" dt="2019-03-17T16:24:46.273" v="51" actId="26606"/>
          <ac:spMkLst>
            <pc:docMk/>
            <pc:sldMk cId="2638234611" sldId="257"/>
            <ac:spMk id="44" creationId="{0C4379BF-8C7A-480A-BC36-DA55D92A9356}"/>
          </ac:spMkLst>
        </pc:spChg>
        <pc:spChg chg="add mod">
          <ac:chgData name="Yiyao Li" userId="8e8e2c41b1ed0e9e" providerId="LiveId" clId="{C1D0B502-9201-4B5B-8480-E59467160BE8}" dt="2019-03-17T16:41:09.258" v="122" actId="14100"/>
          <ac:spMkLst>
            <pc:docMk/>
            <pc:sldMk cId="2638234611" sldId="257"/>
            <ac:spMk id="46" creationId="{7DE0B6EC-8803-482A-BC5B-F6C73CE3CD5B}"/>
          </ac:spMkLst>
        </pc:spChg>
        <pc:spChg chg="add del">
          <ac:chgData name="Yiyao Li" userId="8e8e2c41b1ed0e9e" providerId="LiveId" clId="{C1D0B502-9201-4B5B-8480-E59467160BE8}" dt="2019-03-17T16:39:35.536" v="105" actId="26606"/>
          <ac:spMkLst>
            <pc:docMk/>
            <pc:sldMk cId="2638234611" sldId="257"/>
            <ac:spMk id="51" creationId="{2F21E579-4785-4A4E-8D09-42E5246D8E58}"/>
          </ac:spMkLst>
        </pc:spChg>
        <pc:spChg chg="add del">
          <ac:chgData name="Yiyao Li" userId="8e8e2c41b1ed0e9e" providerId="LiveId" clId="{C1D0B502-9201-4B5B-8480-E59467160BE8}" dt="2019-03-17T16:39:35.536" v="105" actId="26606"/>
          <ac:spMkLst>
            <pc:docMk/>
            <pc:sldMk cId="2638234611" sldId="257"/>
            <ac:spMk id="53" creationId="{3BE96D34-9D7C-4984-961D-7165FA21612E}"/>
          </ac:spMkLst>
        </pc:spChg>
        <pc:spChg chg="add del">
          <ac:chgData name="Yiyao Li" userId="8e8e2c41b1ed0e9e" providerId="LiveId" clId="{C1D0B502-9201-4B5B-8480-E59467160BE8}" dt="2019-03-17T16:39:35.536" v="105" actId="26606"/>
          <ac:spMkLst>
            <pc:docMk/>
            <pc:sldMk cId="2638234611" sldId="257"/>
            <ac:spMk id="55" creationId="{C8DE1BEC-DAE3-43F4-8D9F-384C3D694130}"/>
          </ac:spMkLst>
        </pc:spChg>
        <pc:spChg chg="add del">
          <ac:chgData name="Yiyao Li" userId="8e8e2c41b1ed0e9e" providerId="LiveId" clId="{C1D0B502-9201-4B5B-8480-E59467160BE8}" dt="2019-03-17T16:39:35.514" v="104" actId="26606"/>
          <ac:spMkLst>
            <pc:docMk/>
            <pc:sldMk cId="2638234611" sldId="257"/>
            <ac:spMk id="60" creationId="{2F21E579-4785-4A4E-8D09-42E5246D8E58}"/>
          </ac:spMkLst>
        </pc:spChg>
        <pc:spChg chg="add del">
          <ac:chgData name="Yiyao Li" userId="8e8e2c41b1ed0e9e" providerId="LiveId" clId="{C1D0B502-9201-4B5B-8480-E59467160BE8}" dt="2019-03-17T16:39:35.514" v="104" actId="26606"/>
          <ac:spMkLst>
            <pc:docMk/>
            <pc:sldMk cId="2638234611" sldId="257"/>
            <ac:spMk id="62" creationId="{3BE96D34-9D7C-4984-961D-7165FA21612E}"/>
          </ac:spMkLst>
        </pc:spChg>
        <pc:spChg chg="add del">
          <ac:chgData name="Yiyao Li" userId="8e8e2c41b1ed0e9e" providerId="LiveId" clId="{C1D0B502-9201-4B5B-8480-E59467160BE8}" dt="2019-03-17T16:39:35.514" v="104" actId="26606"/>
          <ac:spMkLst>
            <pc:docMk/>
            <pc:sldMk cId="2638234611" sldId="257"/>
            <ac:spMk id="64" creationId="{C8DE1BEC-DAE3-43F4-8D9F-384C3D694130}"/>
          </ac:spMkLst>
        </pc:spChg>
        <pc:spChg chg="add">
          <ac:chgData name="Yiyao Li" userId="8e8e2c41b1ed0e9e" providerId="LiveId" clId="{C1D0B502-9201-4B5B-8480-E59467160BE8}" dt="2019-03-17T16:39:35.536" v="105" actId="26606"/>
          <ac:spMkLst>
            <pc:docMk/>
            <pc:sldMk cId="2638234611" sldId="257"/>
            <ac:spMk id="66" creationId="{1EDD21E1-BAF0-4314-AB31-82ECB8AC9EA9}"/>
          </ac:spMkLst>
        </pc:spChg>
        <pc:spChg chg="add">
          <ac:chgData name="Yiyao Li" userId="8e8e2c41b1ed0e9e" providerId="LiveId" clId="{C1D0B502-9201-4B5B-8480-E59467160BE8}" dt="2019-03-17T16:39:35.536" v="105" actId="26606"/>
          <ac:spMkLst>
            <pc:docMk/>
            <pc:sldMk cId="2638234611" sldId="257"/>
            <ac:spMk id="67" creationId="{FDC8619C-F25D-468E-95FA-2A2151D7DDD2}"/>
          </ac:spMkLst>
        </pc:spChg>
        <pc:spChg chg="add">
          <ac:chgData name="Yiyao Li" userId="8e8e2c41b1ed0e9e" providerId="LiveId" clId="{C1D0B502-9201-4B5B-8480-E59467160BE8}" dt="2019-03-17T16:39:35.536" v="105" actId="26606"/>
          <ac:spMkLst>
            <pc:docMk/>
            <pc:sldMk cId="2638234611" sldId="257"/>
            <ac:spMk id="68" creationId="{7D9439D6-DEAD-4CEB-A61B-BE3D64D1B598}"/>
          </ac:spMkLst>
        </pc:spChg>
        <pc:grpChg chg="add del">
          <ac:chgData name="Yiyao Li" userId="8e8e2c41b1ed0e9e" providerId="LiveId" clId="{C1D0B502-9201-4B5B-8480-E59467160BE8}" dt="2019-03-17T16:24:46.273" v="51" actId="26606"/>
          <ac:grpSpMkLst>
            <pc:docMk/>
            <pc:sldMk cId="2638234611" sldId="257"/>
            <ac:grpSpMk id="28" creationId="{AF44CA9C-80E8-44E1-A79C-D6EBFC73BCA0}"/>
          </ac:grpSpMkLst>
        </pc:grpChg>
        <pc:grpChg chg="add del">
          <ac:chgData name="Yiyao Li" userId="8e8e2c41b1ed0e9e" providerId="LiveId" clId="{C1D0B502-9201-4B5B-8480-E59467160BE8}" dt="2019-03-17T16:24:46.273" v="51" actId="26606"/>
          <ac:grpSpMkLst>
            <pc:docMk/>
            <pc:sldMk cId="2638234611" sldId="257"/>
            <ac:grpSpMk id="41" creationId="{81E0B358-1267-4844-8B3D-B7A279B4175A}"/>
          </ac:grpSpMkLst>
        </pc:grpChg>
        <pc:picChg chg="add del mod">
          <ac:chgData name="Yiyao Li" userId="8e8e2c41b1ed0e9e" providerId="LiveId" clId="{C1D0B502-9201-4B5B-8480-E59467160BE8}" dt="2019-03-17T16:23:23.557" v="44" actId="26606"/>
          <ac:picMkLst>
            <pc:docMk/>
            <pc:sldMk cId="2638234611" sldId="257"/>
            <ac:picMk id="4" creationId="{FBBBF503-6BE2-4BCA-A238-C0540748FDE8}"/>
          </ac:picMkLst>
        </pc:picChg>
        <pc:picChg chg="add mod">
          <ac:chgData name="Yiyao Li" userId="8e8e2c41b1ed0e9e" providerId="LiveId" clId="{C1D0B502-9201-4B5B-8480-E59467160BE8}" dt="2019-03-17T16:41:38.803" v="123" actId="1440"/>
          <ac:picMkLst>
            <pc:docMk/>
            <pc:sldMk cId="2638234611" sldId="257"/>
            <ac:picMk id="5" creationId="{7570DC30-52EA-44AD-8F13-1BFEF282A069}"/>
          </ac:picMkLst>
        </pc:picChg>
        <pc:picChg chg="add del">
          <ac:chgData name="Yiyao Li" userId="8e8e2c41b1ed0e9e" providerId="LiveId" clId="{C1D0B502-9201-4B5B-8480-E59467160BE8}" dt="2019-03-17T16:23:23.473" v="43" actId="26606"/>
          <ac:picMkLst>
            <pc:docMk/>
            <pc:sldMk cId="2638234611" sldId="257"/>
            <ac:picMk id="7" creationId="{FBBBF503-6BE2-4BCA-A238-C0540748FDE8}"/>
          </ac:picMkLst>
        </pc:picChg>
        <pc:picChg chg="add del mod ord">
          <ac:chgData name="Yiyao Li" userId="8e8e2c41b1ed0e9e" providerId="LiveId" clId="{C1D0B502-9201-4B5B-8480-E59467160BE8}" dt="2019-03-17T16:38:53.776" v="101" actId="478"/>
          <ac:picMkLst>
            <pc:docMk/>
            <pc:sldMk cId="2638234611" sldId="257"/>
            <ac:picMk id="45" creationId="{FBBBF503-6BE2-4BCA-A238-C0540748FDE8}"/>
          </ac:picMkLst>
        </pc:picChg>
      </pc:sldChg>
      <pc:sldChg chg="add">
        <pc:chgData name="Yiyao Li" userId="8e8e2c41b1ed0e9e" providerId="LiveId" clId="{C1D0B502-9201-4B5B-8480-E59467160BE8}" dt="2019-03-17T16:38:48.680" v="100"/>
        <pc:sldMkLst>
          <pc:docMk/>
          <pc:sldMk cId="471996057" sldId="258"/>
        </pc:sldMkLst>
      </pc:sldChg>
      <pc:sldChg chg="add del">
        <pc:chgData name="Yiyao Li" userId="8e8e2c41b1ed0e9e" providerId="LiveId" clId="{C1D0B502-9201-4B5B-8480-E59467160BE8}" dt="2019-03-17T16:38:46.536" v="99" actId="2696"/>
        <pc:sldMkLst>
          <pc:docMk/>
          <pc:sldMk cId="3511366410" sldId="25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A1CD23-42E3-4530-9E5D-D0A37DA720CF}"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1412449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1CD23-42E3-4530-9E5D-D0A37DA720CF}"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1622031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1CD23-42E3-4530-9E5D-D0A37DA720CF}"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9F77686-8AFB-4852-B5AA-BF4766911CF8}"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84359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FA1CD23-42E3-4530-9E5D-D0A37DA720CF}"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654895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FA1CD23-42E3-4530-9E5D-D0A37DA720CF}"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9F77686-8AFB-4852-B5AA-BF4766911CF8}"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891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FA1CD23-42E3-4530-9E5D-D0A37DA720CF}"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17196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1CD23-42E3-4530-9E5D-D0A37DA720CF}"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2621436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1CD23-42E3-4530-9E5D-D0A37DA720CF}"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222802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1CD23-42E3-4530-9E5D-D0A37DA720CF}"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3990591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1CD23-42E3-4530-9E5D-D0A37DA720CF}"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750813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1CD23-42E3-4530-9E5D-D0A37DA720CF}"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4004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A1CD23-42E3-4530-9E5D-D0A37DA720CF}" type="datetimeFigureOut">
              <a:rPr lang="en-US" smtClean="0"/>
              <a:t>4/25/2019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2299199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1CD23-42E3-4530-9E5D-D0A37DA720CF}" type="datetimeFigureOut">
              <a:rPr lang="en-US" smtClean="0"/>
              <a:t>4/25/2019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359718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1CD23-42E3-4530-9E5D-D0A37DA720CF}" type="datetimeFigureOut">
              <a:rPr lang="en-US" smtClean="0"/>
              <a:t>4/25/2019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561042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1CD23-42E3-4530-9E5D-D0A37DA720CF}"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1808516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1CD23-42E3-4530-9E5D-D0A37DA720CF}"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9F77686-8AFB-4852-B5AA-BF4766911CF8}" type="slidenum">
              <a:rPr lang="en-US" smtClean="0"/>
              <a:t>‹#›</a:t>
            </a:fld>
            <a:endParaRPr lang="en-US"/>
          </a:p>
        </p:txBody>
      </p:sp>
    </p:spTree>
    <p:extLst>
      <p:ext uri="{BB962C8B-B14F-4D97-AF65-F5344CB8AC3E}">
        <p14:creationId xmlns:p14="http://schemas.microsoft.com/office/powerpoint/2010/main" val="335644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FA1CD23-42E3-4530-9E5D-D0A37DA720CF}" type="datetimeFigureOut">
              <a:rPr lang="en-US" smtClean="0"/>
              <a:t>4/25/2019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9F77686-8AFB-4852-B5AA-BF4766911CF8}" type="slidenum">
              <a:rPr lang="en-US" smtClean="0"/>
              <a:t>‹#›</a:t>
            </a:fld>
            <a:endParaRPr lang="en-US"/>
          </a:p>
        </p:txBody>
      </p:sp>
    </p:spTree>
    <p:extLst>
      <p:ext uri="{BB962C8B-B14F-4D97-AF65-F5344CB8AC3E}">
        <p14:creationId xmlns:p14="http://schemas.microsoft.com/office/powerpoint/2010/main" val="2536460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www.census.gov/topics/preparedness/events/hurricanes/harvey.html." TargetMode="External"/><Relationship Id="rId2" Type="http://schemas.openxmlformats.org/officeDocument/2006/relationships/hyperlink" Target="http://www.weather.gov/crp/hurricane_harvey." TargetMode="External"/><Relationship Id="rId1" Type="http://schemas.openxmlformats.org/officeDocument/2006/relationships/slideLayout" Target="../slideLayouts/slideLayout2.xml"/><Relationship Id="rId4" Type="http://schemas.openxmlformats.org/officeDocument/2006/relationships/hyperlink" Target="https://svi.cdc.gov/Documents/Data/2014_SVI_Data/SVI2014Documentation.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D5A48-195C-43BC-AF49-72C2FE9BEB76}"/>
              </a:ext>
            </a:extLst>
          </p:cNvPr>
          <p:cNvSpPr>
            <a:spLocks noGrp="1"/>
          </p:cNvSpPr>
          <p:nvPr>
            <p:ph type="ctrTitle"/>
          </p:nvPr>
        </p:nvSpPr>
        <p:spPr>
          <a:xfrm>
            <a:off x="2589213" y="1429267"/>
            <a:ext cx="8915399" cy="2262781"/>
          </a:xfrm>
        </p:spPr>
        <p:txBody>
          <a:bodyPr>
            <a:noAutofit/>
          </a:bodyPr>
          <a:lstStyle/>
          <a:p>
            <a:pPr algn="ctr"/>
            <a:r>
              <a:rPr lang="en-US" sz="5100" b="1" dirty="0">
                <a:solidFill>
                  <a:schemeClr val="accent1"/>
                </a:solidFill>
              </a:rPr>
              <a:t>Hurricane Harvey Outreach and Relief Project</a:t>
            </a:r>
          </a:p>
        </p:txBody>
      </p:sp>
      <p:sp>
        <p:nvSpPr>
          <p:cNvPr id="3" name="Subtitle 2">
            <a:extLst>
              <a:ext uri="{FF2B5EF4-FFF2-40B4-BE49-F238E27FC236}">
                <a16:creationId xmlns:a16="http://schemas.microsoft.com/office/drawing/2014/main" xmlns="" id="{26E15EF0-5135-4A2A-8169-EAB0EB5D5AD9}"/>
              </a:ext>
            </a:extLst>
          </p:cNvPr>
          <p:cNvSpPr>
            <a:spLocks noGrp="1"/>
          </p:cNvSpPr>
          <p:nvPr>
            <p:ph type="subTitle" idx="1"/>
          </p:nvPr>
        </p:nvSpPr>
        <p:spPr>
          <a:xfrm>
            <a:off x="2589213" y="4777379"/>
            <a:ext cx="8915399" cy="771651"/>
          </a:xfrm>
        </p:spPr>
        <p:txBody>
          <a:bodyPr/>
          <a:lstStyle/>
          <a:p>
            <a:pPr algn="ctr"/>
            <a:r>
              <a:rPr lang="en-US" b="1" dirty="0">
                <a:solidFill>
                  <a:schemeClr val="accent1"/>
                </a:solidFill>
              </a:rPr>
              <a:t>Student Researcher: Lisa (Yiyao) Li</a:t>
            </a:r>
          </a:p>
          <a:p>
            <a:pPr algn="ctr"/>
            <a:r>
              <a:rPr lang="en-US" b="1" dirty="0">
                <a:solidFill>
                  <a:schemeClr val="accent1"/>
                </a:solidFill>
              </a:rPr>
              <a:t>Principal Investigator: Dr. William B. Perkison</a:t>
            </a:r>
          </a:p>
          <a:p>
            <a:pPr algn="ctr"/>
            <a:endParaRPr lang="en-US" dirty="0"/>
          </a:p>
        </p:txBody>
      </p:sp>
      <p:pic>
        <p:nvPicPr>
          <p:cNvPr id="4" name="Picture 3">
            <a:extLst>
              <a:ext uri="{FF2B5EF4-FFF2-40B4-BE49-F238E27FC236}">
                <a16:creationId xmlns:a16="http://schemas.microsoft.com/office/drawing/2014/main" xmlns="" id="{53899EA5-6470-47B4-9131-FF2718DCADF9}"/>
              </a:ext>
            </a:extLst>
          </p:cNvPr>
          <p:cNvPicPr>
            <a:picLocks noChangeAspect="1"/>
          </p:cNvPicPr>
          <p:nvPr/>
        </p:nvPicPr>
        <p:blipFill>
          <a:blip r:embed="rId2"/>
          <a:stretch>
            <a:fillRect/>
          </a:stretch>
        </p:blipFill>
        <p:spPr>
          <a:xfrm>
            <a:off x="11019500" y="105812"/>
            <a:ext cx="970223" cy="970223"/>
          </a:xfrm>
          <a:prstGeom prst="rect">
            <a:avLst/>
          </a:prstGeom>
        </p:spPr>
      </p:pic>
    </p:spTree>
    <p:extLst>
      <p:ext uri="{BB962C8B-B14F-4D97-AF65-F5344CB8AC3E}">
        <p14:creationId xmlns:p14="http://schemas.microsoft.com/office/powerpoint/2010/main" val="216750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extLst>
              <a:ext uri="{28A0092B-C50C-407E-A947-70E740481C1C}">
                <a14:useLocalDpi xmlns:a14="http://schemas.microsoft.com/office/drawing/2010/main" val="0"/>
              </a:ext>
            </a:extLst>
          </a:blip>
          <a:srcRect r="57407" b="50000"/>
          <a:stretch/>
        </p:blipFill>
        <p:spPr>
          <a:xfrm>
            <a:off x="1752311" y="1417811"/>
            <a:ext cx="5048250" cy="3726815"/>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rotWithShape="1">
          <a:blip r:embed="rId3">
            <a:extLst>
              <a:ext uri="{28A0092B-C50C-407E-A947-70E740481C1C}">
                <a14:useLocalDpi xmlns:a14="http://schemas.microsoft.com/office/drawing/2010/main" val="0"/>
              </a:ext>
            </a:extLst>
          </a:blip>
          <a:srcRect r="12714" b="7246"/>
          <a:stretch/>
        </p:blipFill>
        <p:spPr bwMode="auto">
          <a:xfrm>
            <a:off x="6800561" y="1417811"/>
            <a:ext cx="4381500" cy="372681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8" name="Text Box 2"/>
          <p:cNvSpPr txBox="1">
            <a:spLocks noChangeArrowheads="1"/>
          </p:cNvSpPr>
          <p:nvPr/>
        </p:nvSpPr>
        <p:spPr bwMode="auto">
          <a:xfrm>
            <a:off x="1493693" y="5665354"/>
            <a:ext cx="10070234" cy="559955"/>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sz="1400" b="1" dirty="0">
                <a:effectLst/>
                <a:latin typeface="+mj-lt"/>
                <a:ea typeface="Calibri" panose="020F0502020204030204" pitchFamily="34" charset="0"/>
                <a:cs typeface="Calibri" panose="020F0502020204030204" pitchFamily="34" charset="0"/>
              </a:rPr>
              <a:t>Figure 2. </a:t>
            </a:r>
            <a:r>
              <a:rPr lang="en-US" sz="1400" dirty="0">
                <a:effectLst/>
                <a:latin typeface="+mj-lt"/>
                <a:ea typeface="Calibri" panose="020F0502020204030204" pitchFamily="34" charset="0"/>
                <a:cs typeface="Calibri" panose="020F0502020204030204" pitchFamily="34" charset="0"/>
              </a:rPr>
              <a:t>Assessment of flooding depth within residences</a:t>
            </a:r>
            <a:r>
              <a:rPr lang="en-US" sz="1400" dirty="0">
                <a:effectLst/>
                <a:latin typeface="+mj-lt"/>
                <a:ea typeface="Arial" panose="020B0604020202020204" pitchFamily="34" charset="0"/>
                <a:cs typeface="Arial" panose="020B0604020202020204" pitchFamily="34" charset="0"/>
              </a:rPr>
              <a:t> in Harris County in </a:t>
            </a:r>
            <a:r>
              <a:rPr lang="en-US" sz="1400" dirty="0" smtClean="0">
                <a:effectLst/>
                <a:latin typeface="+mj-lt"/>
                <a:ea typeface="Arial" panose="020B0604020202020204" pitchFamily="34" charset="0"/>
                <a:cs typeface="Arial" panose="020B0604020202020204" pitchFamily="34" charset="0"/>
              </a:rPr>
              <a:t>relation </a:t>
            </a:r>
            <a:r>
              <a:rPr lang="en-US" sz="1400" dirty="0">
                <a:effectLst/>
                <a:latin typeface="+mj-lt"/>
                <a:ea typeface="Arial" panose="020B0604020202020204" pitchFamily="34" charset="0"/>
                <a:cs typeface="Arial" panose="020B0604020202020204" pitchFamily="34" charset="0"/>
              </a:rPr>
              <a:t>to the Social Vulnerability Index </a:t>
            </a:r>
            <a:endParaRPr lang="en-US" sz="1400" dirty="0">
              <a:effectLst/>
              <a:latin typeface="+mj-lt"/>
              <a:ea typeface="DengXian"/>
            </a:endParaRPr>
          </a:p>
          <a:p>
            <a:pPr marL="0" marR="0">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sz="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Source: </a:t>
            </a:r>
            <a:r>
              <a:rPr lang="en-US" sz="800" dirty="0" smtClean="0">
                <a:solidFill>
                  <a:srgbClr val="FFFFFF"/>
                </a:solidFill>
                <a:effectLst/>
                <a:latin typeface="Calibri" panose="020F0502020204030204" pitchFamily="34" charset="0"/>
                <a:ea typeface="Arial" panose="020B0604020202020204" pitchFamily="34" charset="0"/>
                <a:cs typeface="Arial" panose="020B0604020202020204" pitchFamily="34" charset="0"/>
              </a:rPr>
              <a:t>U.S</a:t>
            </a:r>
            <a:endParaRPr lang="en-US" sz="1200" dirty="0">
              <a:effectLst/>
              <a:latin typeface="Times New Roman" panose="02020603050405020304" pitchFamily="18" charset="0"/>
              <a:ea typeface="DengXian"/>
            </a:endParaRPr>
          </a:p>
        </p:txBody>
      </p:sp>
    </p:spTree>
    <p:extLst>
      <p:ext uri="{BB962C8B-B14F-4D97-AF65-F5344CB8AC3E}">
        <p14:creationId xmlns:p14="http://schemas.microsoft.com/office/powerpoint/2010/main" val="138540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lum contrast="20000"/>
            <a:extLst>
              <a:ext uri="{28A0092B-C50C-407E-A947-70E740481C1C}">
                <a14:useLocalDpi xmlns:a14="http://schemas.microsoft.com/office/drawing/2010/main" val="0"/>
              </a:ext>
            </a:extLst>
          </a:blip>
          <a:srcRect l="11113" t="29896" r="12718" b="29627"/>
          <a:stretch/>
        </p:blipFill>
        <p:spPr bwMode="auto">
          <a:xfrm>
            <a:off x="1944398" y="1464540"/>
            <a:ext cx="5070475" cy="371475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2119890" y="3949989"/>
            <a:ext cx="2057400" cy="1123950"/>
          </a:xfrm>
          <a:prstGeom prst="rect">
            <a:avLst/>
          </a:prstGeom>
          <a:noFill/>
          <a:ln>
            <a:noFill/>
          </a:ln>
        </p:spPr>
      </p:pic>
      <p:pic>
        <p:nvPicPr>
          <p:cNvPr id="10" name="Shape 91"/>
          <p:cNvPicPr/>
          <p:nvPr/>
        </p:nvPicPr>
        <p:blipFill rotWithShape="1">
          <a:blip r:embed="rId4">
            <a:alphaModFix/>
            <a:extLst>
              <a:ext uri="{28A0092B-C50C-407E-A947-70E740481C1C}">
                <a14:useLocalDpi xmlns:a14="http://schemas.microsoft.com/office/drawing/2010/main" val="0"/>
              </a:ext>
            </a:extLst>
          </a:blip>
          <a:srcRect t="3691" b="-1100"/>
          <a:stretch/>
        </p:blipFill>
        <p:spPr>
          <a:xfrm>
            <a:off x="7014873" y="1464540"/>
            <a:ext cx="4678363" cy="3785466"/>
          </a:xfrm>
          <a:prstGeom prst="rect">
            <a:avLst/>
          </a:prstGeom>
          <a:ln>
            <a:noFill/>
          </a:ln>
          <a:effectLst>
            <a:outerShdw blurRad="292100" dist="139700" dir="2700000" algn="tl" rotWithShape="0">
              <a:srgbClr val="333333">
                <a:alpha val="65000"/>
              </a:srgbClr>
            </a:outerShdw>
          </a:effectLst>
        </p:spPr>
      </p:pic>
      <p:sp>
        <p:nvSpPr>
          <p:cNvPr id="11" name="Text Box 2"/>
          <p:cNvSpPr txBox="1">
            <a:spLocks noChangeArrowheads="1"/>
          </p:cNvSpPr>
          <p:nvPr/>
        </p:nvSpPr>
        <p:spPr bwMode="auto">
          <a:xfrm>
            <a:off x="4479635" y="5767242"/>
            <a:ext cx="4638675" cy="356467"/>
          </a:xfrm>
          <a:prstGeom prst="rect">
            <a:avLst/>
          </a:prstGeom>
          <a:noFill/>
          <a:ln w="9525">
            <a:no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1400" b="1" dirty="0">
                <a:effectLst/>
                <a:latin typeface="+mj-lt"/>
                <a:ea typeface="Calibri" panose="020F0502020204030204" pitchFamily="34" charset="0"/>
                <a:cs typeface="Calibri" panose="020F0502020204030204" pitchFamily="34" charset="0"/>
              </a:rPr>
              <a:t>Figure 3. </a:t>
            </a:r>
            <a:r>
              <a:rPr lang="en-US" sz="1400" dirty="0">
                <a:effectLst/>
                <a:latin typeface="+mj-lt"/>
                <a:ea typeface="Arial" panose="020B0604020202020204" pitchFamily="34" charset="0"/>
                <a:cs typeface="Arial" panose="020B0604020202020204" pitchFamily="34" charset="0"/>
              </a:rPr>
              <a:t> Floodplain distribution within Harris County</a:t>
            </a:r>
            <a:endParaRPr lang="en-US" sz="1400" dirty="0">
              <a:effectLst/>
              <a:latin typeface="+mj-lt"/>
              <a:ea typeface="DengXian"/>
            </a:endParaRPr>
          </a:p>
          <a:p>
            <a:pPr marL="0" marR="0">
              <a:spcBef>
                <a:spcPts val="0"/>
              </a:spcBef>
              <a:spcAft>
                <a:spcPts val="0"/>
              </a:spcAft>
            </a:pPr>
            <a:r>
              <a:rPr lang="en-US" sz="1400" dirty="0">
                <a:effectLst/>
                <a:latin typeface="+mj-lt"/>
                <a:ea typeface="Arial" panose="020B0604020202020204" pitchFamily="34" charset="0"/>
                <a:cs typeface="Arial" panose="020B0604020202020204" pitchFamily="34" charset="0"/>
              </a:rPr>
              <a:t> </a:t>
            </a:r>
            <a:endParaRPr lang="en-US" sz="1400" dirty="0">
              <a:effectLst/>
              <a:latin typeface="+mj-lt"/>
              <a:ea typeface="DengXian"/>
            </a:endParaRPr>
          </a:p>
          <a:p>
            <a:pPr marL="0" marR="0">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sz="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Source: </a:t>
            </a:r>
            <a:r>
              <a:rPr lang="en-US" sz="800" dirty="0">
                <a:solidFill>
                  <a:srgbClr val="FFFFFF"/>
                </a:solidFill>
                <a:effectLst/>
                <a:latin typeface="Calibri" panose="020F0502020204030204" pitchFamily="34" charset="0"/>
                <a:ea typeface="Arial" panose="020B0604020202020204" pitchFamily="34" charset="0"/>
                <a:cs typeface="Arial" panose="020B0604020202020204" pitchFamily="34" charset="0"/>
              </a:rPr>
              <a:t>U.S. </a:t>
            </a:r>
            <a:endParaRPr lang="en-US" sz="1200" dirty="0">
              <a:effectLst/>
              <a:latin typeface="Times New Roman" panose="02020603050405020304" pitchFamily="18" charset="0"/>
              <a:ea typeface="DengXian"/>
            </a:endParaRPr>
          </a:p>
          <a:p>
            <a:pPr marL="4572000" marR="0" indent="457200">
              <a:spcBef>
                <a:spcPts val="0"/>
              </a:spcBef>
              <a:spcAft>
                <a:spcPts val="0"/>
              </a:spcAft>
            </a:pPr>
            <a:r>
              <a:rPr lang="en-US" sz="1200" dirty="0">
                <a:effectLst/>
                <a:latin typeface="Times New Roman" panose="02020603050405020304" pitchFamily="18" charset="0"/>
                <a:ea typeface="DengXian"/>
              </a:rPr>
              <a:t> </a:t>
            </a:r>
          </a:p>
        </p:txBody>
      </p:sp>
    </p:spTree>
    <p:extLst>
      <p:ext uri="{BB962C8B-B14F-4D97-AF65-F5344CB8AC3E}">
        <p14:creationId xmlns:p14="http://schemas.microsoft.com/office/powerpoint/2010/main" val="343510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110"/>
          <p:cNvPicPr/>
          <p:nvPr/>
        </p:nvPicPr>
        <p:blipFill rotWithShape="1">
          <a:blip r:embed="rId2">
            <a:alphaModFix/>
            <a:extLst>
              <a:ext uri="{28A0092B-C50C-407E-A947-70E740481C1C}">
                <a14:useLocalDpi xmlns:a14="http://schemas.microsoft.com/office/drawing/2010/main" val="0"/>
              </a:ext>
            </a:extLst>
          </a:blip>
          <a:srcRect l="3119"/>
          <a:stretch/>
        </p:blipFill>
        <p:spPr>
          <a:xfrm>
            <a:off x="2082651" y="349678"/>
            <a:ext cx="4359562" cy="2821132"/>
          </a:xfrm>
          <a:prstGeom prst="rect">
            <a:avLst/>
          </a:prstGeom>
          <a:ln>
            <a:noFill/>
          </a:ln>
          <a:effectLst>
            <a:outerShdw blurRad="292100" dist="139700" dir="2700000" algn="tl" rotWithShape="0">
              <a:srgbClr val="333333">
                <a:alpha val="65000"/>
              </a:srgbClr>
            </a:outerShdw>
          </a:effectLst>
        </p:spPr>
      </p:pic>
      <p:pic>
        <p:nvPicPr>
          <p:cNvPr id="8" name="Shape 109"/>
          <p:cNvPicPr/>
          <p:nvPr/>
        </p:nvPicPr>
        <p:blipFill rotWithShape="1">
          <a:blip r:embed="rId3">
            <a:alphaModFix/>
            <a:extLst>
              <a:ext uri="{28A0092B-C50C-407E-A947-70E740481C1C}">
                <a14:useLocalDpi xmlns:a14="http://schemas.microsoft.com/office/drawing/2010/main" val="0"/>
              </a:ext>
            </a:extLst>
          </a:blip>
          <a:srcRect l="6168" t="15938" r="16342" b="18388"/>
          <a:stretch/>
        </p:blipFill>
        <p:spPr>
          <a:xfrm>
            <a:off x="6442213" y="365477"/>
            <a:ext cx="4364329" cy="2821132"/>
          </a:xfrm>
          <a:prstGeom prst="rect">
            <a:avLst/>
          </a:prstGeom>
          <a:ln>
            <a:noFill/>
          </a:ln>
          <a:effectLst>
            <a:outerShdw blurRad="292100" dist="139700" dir="2700000" algn="tl" rotWithShape="0">
              <a:srgbClr val="333333">
                <a:alpha val="65000"/>
              </a:srgbClr>
            </a:outerShdw>
          </a:effectLst>
        </p:spPr>
      </p:pic>
      <p:pic>
        <p:nvPicPr>
          <p:cNvPr id="11" name="Shape 111"/>
          <p:cNvPicPr/>
          <p:nvPr/>
        </p:nvPicPr>
        <p:blipFill rotWithShape="1">
          <a:blip r:embed="rId4">
            <a:alphaModFix/>
            <a:extLst>
              <a:ext uri="{28A0092B-C50C-407E-A947-70E740481C1C}">
                <a14:useLocalDpi xmlns:a14="http://schemas.microsoft.com/office/drawing/2010/main" val="0"/>
              </a:ext>
            </a:extLst>
          </a:blip>
          <a:srcRect l="2439" t="1863" r="1147" b="1096"/>
          <a:stretch/>
        </p:blipFill>
        <p:spPr>
          <a:xfrm>
            <a:off x="2082651" y="3667697"/>
            <a:ext cx="4359562" cy="2680280"/>
          </a:xfrm>
          <a:prstGeom prst="rect">
            <a:avLst/>
          </a:prstGeom>
          <a:ln>
            <a:noFill/>
          </a:ln>
          <a:effectLst>
            <a:outerShdw blurRad="292100" dist="139700" dir="2700000" algn="tl" rotWithShape="0">
              <a:srgbClr val="333333">
                <a:alpha val="65000"/>
              </a:srgbClr>
            </a:outerShdw>
          </a:effectLst>
        </p:spPr>
      </p:pic>
      <p:sp>
        <p:nvSpPr>
          <p:cNvPr id="13" name="Text Box 2"/>
          <p:cNvSpPr txBox="1">
            <a:spLocks noChangeArrowheads="1"/>
          </p:cNvSpPr>
          <p:nvPr/>
        </p:nvSpPr>
        <p:spPr bwMode="auto">
          <a:xfrm>
            <a:off x="2082651" y="3306613"/>
            <a:ext cx="4586001" cy="258041"/>
          </a:xfrm>
          <a:prstGeom prst="rect">
            <a:avLst/>
          </a:prstGeom>
          <a:noFill/>
          <a:ln w="9525">
            <a:no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1000" b="1" dirty="0">
                <a:effectLst/>
                <a:latin typeface="+mj-lt"/>
                <a:ea typeface="Calibri" panose="020F0502020204030204" pitchFamily="34" charset="0"/>
                <a:cs typeface="Calibri" panose="020F0502020204030204" pitchFamily="34" charset="0"/>
              </a:rPr>
              <a:t>Figure 4a. </a:t>
            </a:r>
            <a:r>
              <a:rPr lang="en-US" sz="1000" dirty="0">
                <a:effectLst/>
                <a:latin typeface="+mj-lt"/>
                <a:ea typeface="Calibri" panose="020F0502020204030204" pitchFamily="34" charset="0"/>
                <a:cs typeface="Calibri" panose="020F0502020204030204" pitchFamily="34" charset="0"/>
              </a:rPr>
              <a:t>Affected (5.34E-05 </a:t>
            </a:r>
            <a:r>
              <a:rPr lang="en-US" sz="1000" dirty="0" err="1">
                <a:effectLst/>
                <a:latin typeface="+mj-lt"/>
                <a:ea typeface="Calibri" panose="020F0502020204030204" pitchFamily="34" charset="0"/>
                <a:cs typeface="Calibri" panose="020F0502020204030204" pitchFamily="34" charset="0"/>
              </a:rPr>
              <a:t>ft</a:t>
            </a:r>
            <a:r>
              <a:rPr lang="en-US" sz="1000" dirty="0">
                <a:effectLst/>
                <a:latin typeface="+mj-lt"/>
                <a:ea typeface="Calibri" panose="020F0502020204030204" pitchFamily="34" charset="0"/>
                <a:cs typeface="Calibri" panose="020F0502020204030204" pitchFamily="34" charset="0"/>
              </a:rPr>
              <a:t> – 1.99 </a:t>
            </a:r>
            <a:r>
              <a:rPr lang="en-US" sz="1000" dirty="0" err="1">
                <a:effectLst/>
                <a:latin typeface="+mj-lt"/>
                <a:ea typeface="Calibri" panose="020F0502020204030204" pitchFamily="34" charset="0"/>
                <a:cs typeface="Calibri" panose="020F0502020204030204" pitchFamily="34" charset="0"/>
              </a:rPr>
              <a:t>ft</a:t>
            </a:r>
            <a:r>
              <a:rPr lang="en-US" sz="1000" dirty="0">
                <a:effectLst/>
                <a:latin typeface="+mj-lt"/>
                <a:ea typeface="Calibri" panose="020F0502020204030204" pitchFamily="34" charset="0"/>
                <a:cs typeface="Calibri" panose="020F0502020204030204" pitchFamily="34" charset="0"/>
              </a:rPr>
              <a:t>): 36,922 residential homes</a:t>
            </a:r>
            <a:endParaRPr lang="en-US" sz="1000" dirty="0">
              <a:effectLst/>
              <a:latin typeface="+mj-lt"/>
              <a:ea typeface="DengXian"/>
            </a:endParaRPr>
          </a:p>
          <a:p>
            <a:pPr marL="0" marR="0">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sz="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Source: </a:t>
            </a:r>
            <a:r>
              <a:rPr lang="en-US" sz="800" dirty="0">
                <a:solidFill>
                  <a:srgbClr val="FFFFFF"/>
                </a:solidFill>
                <a:effectLst/>
                <a:latin typeface="Calibri" panose="020F0502020204030204" pitchFamily="34" charset="0"/>
                <a:ea typeface="Arial" panose="020B0604020202020204" pitchFamily="34" charset="0"/>
                <a:cs typeface="Arial" panose="020B0604020202020204" pitchFamily="34" charset="0"/>
              </a:rPr>
              <a:t>U.S. </a:t>
            </a:r>
            <a:endParaRPr lang="en-US" sz="1200" dirty="0">
              <a:effectLst/>
              <a:latin typeface="Times New Roman" panose="02020603050405020304" pitchFamily="18" charset="0"/>
              <a:ea typeface="DengXian"/>
            </a:endParaRPr>
          </a:p>
          <a:p>
            <a:pPr marL="4572000" marR="0" indent="457200">
              <a:spcBef>
                <a:spcPts val="0"/>
              </a:spcBef>
              <a:spcAft>
                <a:spcPts val="0"/>
              </a:spcAft>
            </a:pPr>
            <a:r>
              <a:rPr lang="en-US" sz="1200" dirty="0">
                <a:effectLst/>
                <a:latin typeface="Times New Roman" panose="02020603050405020304" pitchFamily="18" charset="0"/>
                <a:ea typeface="DengXian"/>
              </a:rPr>
              <a:t> </a:t>
            </a:r>
          </a:p>
        </p:txBody>
      </p:sp>
      <p:sp>
        <p:nvSpPr>
          <p:cNvPr id="14" name="Text Box 2"/>
          <p:cNvSpPr txBox="1">
            <a:spLocks noChangeArrowheads="1"/>
          </p:cNvSpPr>
          <p:nvPr/>
        </p:nvSpPr>
        <p:spPr bwMode="auto">
          <a:xfrm>
            <a:off x="6442213" y="3306613"/>
            <a:ext cx="4364329" cy="247650"/>
          </a:xfrm>
          <a:prstGeom prst="rect">
            <a:avLst/>
          </a:prstGeom>
          <a:noFill/>
          <a:ln w="9525">
            <a:no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1000" b="1" dirty="0">
                <a:effectLst/>
                <a:latin typeface="+mj-lt"/>
                <a:ea typeface="Calibri" panose="020F0502020204030204" pitchFamily="34" charset="0"/>
                <a:cs typeface="Calibri" panose="020F0502020204030204" pitchFamily="34" charset="0"/>
              </a:rPr>
              <a:t>Figure 4b. </a:t>
            </a:r>
            <a:r>
              <a:rPr lang="en-US" sz="1000" dirty="0">
                <a:effectLst/>
                <a:latin typeface="+mj-lt"/>
                <a:ea typeface="Calibri" panose="020F0502020204030204" pitchFamily="34" charset="0"/>
                <a:cs typeface="Calibri" panose="020F0502020204030204" pitchFamily="34" charset="0"/>
              </a:rPr>
              <a:t>Minor damages (2 </a:t>
            </a:r>
            <a:r>
              <a:rPr lang="en-US" sz="1000" dirty="0" err="1">
                <a:effectLst/>
                <a:latin typeface="+mj-lt"/>
                <a:ea typeface="Calibri" panose="020F0502020204030204" pitchFamily="34" charset="0"/>
                <a:cs typeface="Calibri" panose="020F0502020204030204" pitchFamily="34" charset="0"/>
              </a:rPr>
              <a:t>ft</a:t>
            </a:r>
            <a:r>
              <a:rPr lang="en-US" sz="1000" dirty="0">
                <a:effectLst/>
                <a:latin typeface="+mj-lt"/>
                <a:ea typeface="Calibri" panose="020F0502020204030204" pitchFamily="34" charset="0"/>
                <a:cs typeface="Calibri" panose="020F0502020204030204" pitchFamily="34" charset="0"/>
              </a:rPr>
              <a:t> – 4.99 </a:t>
            </a:r>
            <a:r>
              <a:rPr lang="en-US" sz="1000" dirty="0" err="1">
                <a:effectLst/>
                <a:latin typeface="+mj-lt"/>
                <a:ea typeface="Calibri" panose="020F0502020204030204" pitchFamily="34" charset="0"/>
                <a:cs typeface="Calibri" panose="020F0502020204030204" pitchFamily="34" charset="0"/>
              </a:rPr>
              <a:t>ft</a:t>
            </a:r>
            <a:r>
              <a:rPr lang="en-US" sz="1000" dirty="0">
                <a:effectLst/>
                <a:latin typeface="+mj-lt"/>
                <a:ea typeface="Calibri" panose="020F0502020204030204" pitchFamily="34" charset="0"/>
                <a:cs typeface="Calibri" panose="020F0502020204030204" pitchFamily="34" charset="0"/>
              </a:rPr>
              <a:t>): 29,796 residential homes</a:t>
            </a:r>
            <a:endParaRPr lang="en-US" sz="1000" dirty="0">
              <a:effectLst/>
              <a:latin typeface="+mj-lt"/>
              <a:ea typeface="DengXian"/>
            </a:endParaRPr>
          </a:p>
          <a:p>
            <a:pPr marL="0" marR="0">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sz="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Source: </a:t>
            </a:r>
            <a:r>
              <a:rPr lang="en-US" sz="800" dirty="0">
                <a:solidFill>
                  <a:srgbClr val="FFFFFF"/>
                </a:solidFill>
                <a:effectLst/>
                <a:latin typeface="Calibri" panose="020F0502020204030204" pitchFamily="34" charset="0"/>
                <a:ea typeface="Arial" panose="020B0604020202020204" pitchFamily="34" charset="0"/>
                <a:cs typeface="Arial" panose="020B0604020202020204" pitchFamily="34" charset="0"/>
              </a:rPr>
              <a:t>U.S. </a:t>
            </a:r>
            <a:endParaRPr lang="en-US" sz="1200" dirty="0">
              <a:effectLst/>
              <a:latin typeface="Times New Roman" panose="02020603050405020304" pitchFamily="18" charset="0"/>
              <a:ea typeface="DengXian"/>
            </a:endParaRPr>
          </a:p>
          <a:p>
            <a:pPr marL="4572000" marR="0" indent="457200">
              <a:spcBef>
                <a:spcPts val="0"/>
              </a:spcBef>
              <a:spcAft>
                <a:spcPts val="0"/>
              </a:spcAft>
            </a:pPr>
            <a:r>
              <a:rPr lang="en-US" sz="1200" dirty="0">
                <a:effectLst/>
                <a:latin typeface="Times New Roman" panose="02020603050405020304" pitchFamily="18" charset="0"/>
                <a:ea typeface="DengXian"/>
              </a:rPr>
              <a:t> </a:t>
            </a:r>
          </a:p>
        </p:txBody>
      </p:sp>
      <p:sp>
        <p:nvSpPr>
          <p:cNvPr id="15" name="Text Box 2"/>
          <p:cNvSpPr txBox="1">
            <a:spLocks noChangeArrowheads="1"/>
          </p:cNvSpPr>
          <p:nvPr/>
        </p:nvSpPr>
        <p:spPr bwMode="auto">
          <a:xfrm>
            <a:off x="1955076" y="6488540"/>
            <a:ext cx="4487137" cy="247650"/>
          </a:xfrm>
          <a:prstGeom prst="rect">
            <a:avLst/>
          </a:prstGeom>
          <a:noFill/>
          <a:ln w="9525">
            <a:no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1000" b="1" dirty="0">
                <a:effectLst/>
                <a:latin typeface="+mj-lt"/>
                <a:ea typeface="Calibri" panose="020F0502020204030204" pitchFamily="34" charset="0"/>
                <a:cs typeface="Calibri" panose="020F0502020204030204" pitchFamily="34" charset="0"/>
              </a:rPr>
              <a:t>Figure 4c. </a:t>
            </a:r>
            <a:r>
              <a:rPr lang="en-US" sz="1000" dirty="0">
                <a:effectLst/>
                <a:latin typeface="+mj-lt"/>
                <a:ea typeface="Calibri" panose="020F0502020204030204" pitchFamily="34" charset="0"/>
                <a:cs typeface="Calibri" panose="020F0502020204030204" pitchFamily="34" charset="0"/>
              </a:rPr>
              <a:t>Major damages (5 </a:t>
            </a:r>
            <a:r>
              <a:rPr lang="en-US" sz="1000" dirty="0" err="1">
                <a:effectLst/>
                <a:latin typeface="+mj-lt"/>
                <a:ea typeface="Calibri" panose="020F0502020204030204" pitchFamily="34" charset="0"/>
                <a:cs typeface="Calibri" panose="020F0502020204030204" pitchFamily="34" charset="0"/>
              </a:rPr>
              <a:t>ft</a:t>
            </a:r>
            <a:r>
              <a:rPr lang="en-US" sz="1000" dirty="0">
                <a:effectLst/>
                <a:latin typeface="+mj-lt"/>
                <a:ea typeface="Calibri" panose="020F0502020204030204" pitchFamily="34" charset="0"/>
                <a:cs typeface="Calibri" panose="020F0502020204030204" pitchFamily="34" charset="0"/>
              </a:rPr>
              <a:t> – 7.99 </a:t>
            </a:r>
            <a:r>
              <a:rPr lang="en-US" sz="1000" dirty="0" err="1">
                <a:effectLst/>
                <a:latin typeface="+mj-lt"/>
                <a:ea typeface="Calibri" panose="020F0502020204030204" pitchFamily="34" charset="0"/>
                <a:cs typeface="Calibri" panose="020F0502020204030204" pitchFamily="34" charset="0"/>
              </a:rPr>
              <a:t>ft</a:t>
            </a:r>
            <a:r>
              <a:rPr lang="en-US" sz="1000" dirty="0">
                <a:effectLst/>
                <a:latin typeface="+mj-lt"/>
                <a:ea typeface="Calibri" panose="020F0502020204030204" pitchFamily="34" charset="0"/>
                <a:cs typeface="Calibri" panose="020F0502020204030204" pitchFamily="34" charset="0"/>
              </a:rPr>
              <a:t>): 19,350 residential homes</a:t>
            </a:r>
            <a:endParaRPr lang="en-US" sz="1000" dirty="0">
              <a:effectLst/>
              <a:latin typeface="+mj-lt"/>
              <a:ea typeface="DengXian"/>
            </a:endParaRPr>
          </a:p>
          <a:p>
            <a:pPr marL="0" marR="0">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sz="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Source: </a:t>
            </a:r>
            <a:r>
              <a:rPr lang="en-US" sz="800" dirty="0">
                <a:solidFill>
                  <a:srgbClr val="FFFFFF"/>
                </a:solidFill>
                <a:effectLst/>
                <a:latin typeface="Calibri" panose="020F0502020204030204" pitchFamily="34" charset="0"/>
                <a:ea typeface="Arial" panose="020B0604020202020204" pitchFamily="34" charset="0"/>
                <a:cs typeface="Arial" panose="020B0604020202020204" pitchFamily="34" charset="0"/>
              </a:rPr>
              <a:t>U.S. </a:t>
            </a:r>
            <a:endParaRPr lang="en-US" sz="1200" dirty="0">
              <a:effectLst/>
              <a:latin typeface="Times New Roman" panose="02020603050405020304" pitchFamily="18" charset="0"/>
              <a:ea typeface="DengXian"/>
            </a:endParaRPr>
          </a:p>
          <a:p>
            <a:pPr marL="4572000" marR="0" indent="457200">
              <a:spcBef>
                <a:spcPts val="0"/>
              </a:spcBef>
              <a:spcAft>
                <a:spcPts val="0"/>
              </a:spcAft>
            </a:pPr>
            <a:r>
              <a:rPr lang="en-US" sz="1200" dirty="0">
                <a:effectLst/>
                <a:latin typeface="Times New Roman" panose="02020603050405020304" pitchFamily="18" charset="0"/>
                <a:ea typeface="DengXian"/>
              </a:rPr>
              <a:t> </a:t>
            </a:r>
          </a:p>
        </p:txBody>
      </p:sp>
      <p:pic>
        <p:nvPicPr>
          <p:cNvPr id="16" name="Shape 112"/>
          <p:cNvPicPr/>
          <p:nvPr/>
        </p:nvPicPr>
        <p:blipFill>
          <a:blip r:embed="rId5">
            <a:alphaModFix/>
            <a:extLst>
              <a:ext uri="{28A0092B-C50C-407E-A947-70E740481C1C}">
                <a14:useLocalDpi xmlns:a14="http://schemas.microsoft.com/office/drawing/2010/main" val="0"/>
              </a:ext>
            </a:extLst>
          </a:blip>
          <a:stretch>
            <a:fillRect/>
          </a:stretch>
        </p:blipFill>
        <p:spPr>
          <a:xfrm>
            <a:off x="6442213" y="3688479"/>
            <a:ext cx="4364329" cy="2669889"/>
          </a:xfrm>
          <a:prstGeom prst="rect">
            <a:avLst/>
          </a:prstGeom>
          <a:ln>
            <a:noFill/>
          </a:ln>
          <a:effectLst>
            <a:outerShdw blurRad="292100" dist="139700" dir="2700000" algn="tl" rotWithShape="0">
              <a:srgbClr val="333333">
                <a:alpha val="65000"/>
              </a:srgbClr>
            </a:outerShdw>
          </a:effectLst>
        </p:spPr>
      </p:pic>
      <p:sp>
        <p:nvSpPr>
          <p:cNvPr id="17" name="Text Box 2"/>
          <p:cNvSpPr txBox="1">
            <a:spLocks noChangeArrowheads="1"/>
          </p:cNvSpPr>
          <p:nvPr/>
        </p:nvSpPr>
        <p:spPr bwMode="auto">
          <a:xfrm>
            <a:off x="6442213" y="6494313"/>
            <a:ext cx="4364329" cy="247650"/>
          </a:xfrm>
          <a:prstGeom prst="rect">
            <a:avLst/>
          </a:prstGeom>
          <a:noFill/>
          <a:ln w="9525">
            <a:no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1000" b="1" dirty="0">
                <a:effectLst/>
                <a:latin typeface="+mj-lt"/>
                <a:ea typeface="Calibri" panose="020F0502020204030204" pitchFamily="34" charset="0"/>
                <a:cs typeface="Calibri" panose="020F0502020204030204" pitchFamily="34" charset="0"/>
              </a:rPr>
              <a:t>Figure 4d. </a:t>
            </a:r>
            <a:r>
              <a:rPr lang="en-US" sz="1000" dirty="0">
                <a:effectLst/>
                <a:latin typeface="+mj-lt"/>
                <a:ea typeface="Calibri" panose="020F0502020204030204" pitchFamily="34" charset="0"/>
                <a:cs typeface="Calibri" panose="020F0502020204030204" pitchFamily="34" charset="0"/>
              </a:rPr>
              <a:t>Destroyed (8 </a:t>
            </a:r>
            <a:r>
              <a:rPr lang="en-US" sz="1000" dirty="0" err="1">
                <a:effectLst/>
                <a:latin typeface="+mj-lt"/>
                <a:ea typeface="Calibri" panose="020F0502020204030204" pitchFamily="34" charset="0"/>
                <a:cs typeface="Calibri" panose="020F0502020204030204" pitchFamily="34" charset="0"/>
              </a:rPr>
              <a:t>ft</a:t>
            </a:r>
            <a:r>
              <a:rPr lang="en-US" sz="1000" dirty="0">
                <a:effectLst/>
                <a:latin typeface="+mj-lt"/>
                <a:ea typeface="Calibri" panose="020F0502020204030204" pitchFamily="34" charset="0"/>
                <a:cs typeface="Calibri" panose="020F0502020204030204" pitchFamily="34" charset="0"/>
              </a:rPr>
              <a:t> – 37.07 </a:t>
            </a:r>
            <a:r>
              <a:rPr lang="en-US" sz="1000" dirty="0" err="1">
                <a:effectLst/>
                <a:latin typeface="+mj-lt"/>
                <a:ea typeface="Calibri" panose="020F0502020204030204" pitchFamily="34" charset="0"/>
                <a:cs typeface="Calibri" panose="020F0502020204030204" pitchFamily="34" charset="0"/>
              </a:rPr>
              <a:t>ft</a:t>
            </a:r>
            <a:r>
              <a:rPr lang="en-US" sz="1000" dirty="0">
                <a:effectLst/>
                <a:latin typeface="+mj-lt"/>
                <a:ea typeface="Calibri" panose="020F0502020204030204" pitchFamily="34" charset="0"/>
                <a:cs typeface="Calibri" panose="020F0502020204030204" pitchFamily="34" charset="0"/>
              </a:rPr>
              <a:t>): 13,936 residential homes</a:t>
            </a:r>
            <a:endParaRPr lang="en-US" sz="1000" dirty="0">
              <a:effectLst/>
              <a:latin typeface="+mj-lt"/>
              <a:ea typeface="DengXian"/>
            </a:endParaRPr>
          </a:p>
          <a:p>
            <a:pPr marL="0" marR="0">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US" sz="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Source: </a:t>
            </a:r>
            <a:r>
              <a:rPr lang="en-US" sz="800" dirty="0">
                <a:solidFill>
                  <a:srgbClr val="FFFFFF"/>
                </a:solidFill>
                <a:effectLst/>
                <a:latin typeface="Calibri" panose="020F0502020204030204" pitchFamily="34" charset="0"/>
                <a:ea typeface="Arial" panose="020B0604020202020204" pitchFamily="34" charset="0"/>
                <a:cs typeface="Arial" panose="020B0604020202020204" pitchFamily="34" charset="0"/>
              </a:rPr>
              <a:t>U.S. </a:t>
            </a:r>
            <a:endParaRPr lang="en-US" sz="1200" dirty="0">
              <a:effectLst/>
              <a:latin typeface="Times New Roman" panose="02020603050405020304" pitchFamily="18" charset="0"/>
              <a:ea typeface="DengXian"/>
            </a:endParaRPr>
          </a:p>
          <a:p>
            <a:pPr marL="4572000" marR="0" indent="457200">
              <a:spcBef>
                <a:spcPts val="0"/>
              </a:spcBef>
              <a:spcAft>
                <a:spcPts val="0"/>
              </a:spcAft>
            </a:pPr>
            <a:r>
              <a:rPr lang="en-US" sz="1200" dirty="0">
                <a:effectLst/>
                <a:latin typeface="Times New Roman" panose="02020603050405020304" pitchFamily="18" charset="0"/>
                <a:ea typeface="DengXian"/>
              </a:rPr>
              <a:t> </a:t>
            </a:r>
          </a:p>
        </p:txBody>
      </p:sp>
    </p:spTree>
    <p:extLst>
      <p:ext uri="{BB962C8B-B14F-4D97-AF65-F5344CB8AC3E}">
        <p14:creationId xmlns:p14="http://schemas.microsoft.com/office/powerpoint/2010/main" val="2541493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0327" y="732853"/>
            <a:ext cx="10095345" cy="5852673"/>
          </a:xfrm>
        </p:spPr>
        <p:txBody>
          <a:bodyPr>
            <a:normAutofit/>
          </a:bodyPr>
          <a:lstStyle/>
          <a:p>
            <a:pPr marL="0" indent="0">
              <a:buNone/>
            </a:pPr>
            <a:r>
              <a:rPr lang="en-US" dirty="0" smtClean="0"/>
              <a:t>1)U.S. Department of Commerce, N.W.S., National Oceanic and Atmospheric Administration, Weather Forecast Office Corpus Christi, TX. </a:t>
            </a:r>
            <a:r>
              <a:rPr lang="en-US" i="1" dirty="0" smtClean="0"/>
              <a:t>Major Hurricane Harvey – August 25-29, 2017.</a:t>
            </a:r>
            <a:r>
              <a:rPr lang="en-US" dirty="0" smtClean="0"/>
              <a:t> Available from: </a:t>
            </a:r>
            <a:r>
              <a:rPr lang="en-US" dirty="0" smtClean="0">
                <a:hlinkClick r:id="rId2"/>
              </a:rPr>
              <a:t>http://www.weather.gov/crp/hurricane_harvey.</a:t>
            </a:r>
            <a:endParaRPr lang="en-US" dirty="0" smtClean="0"/>
          </a:p>
          <a:p>
            <a:pPr marL="0" indent="0">
              <a:buNone/>
            </a:pPr>
            <a:r>
              <a:rPr lang="en-US" dirty="0" smtClean="0"/>
              <a:t>2) United States Census Bureau, U.S.D.O.C. 2017 Hurricane Harvey. Available from: </a:t>
            </a:r>
            <a:r>
              <a:rPr lang="en-US" dirty="0" smtClean="0">
                <a:hlinkClick r:id="rId3"/>
              </a:rPr>
              <a:t>http://www.census.gov/topics/preparedness/events/hurricanes/harvey.html.</a:t>
            </a:r>
            <a:endParaRPr lang="en-US" dirty="0" smtClean="0"/>
          </a:p>
          <a:p>
            <a:pPr marL="0" indent="0">
              <a:buNone/>
            </a:pPr>
            <a:r>
              <a:rPr lang="en-US" dirty="0" smtClean="0"/>
              <a:t>3) CDC</a:t>
            </a:r>
            <a:r>
              <a:rPr lang="en-US" dirty="0"/>
              <a:t>. Social </a:t>
            </a:r>
            <a:r>
              <a:rPr lang="en-US" dirty="0" smtClean="0"/>
              <a:t>Vulnerability </a:t>
            </a:r>
            <a:r>
              <a:rPr lang="en-US" dirty="0"/>
              <a:t>I</a:t>
            </a:r>
            <a:r>
              <a:rPr lang="en-US" dirty="0" smtClean="0"/>
              <a:t>ndex </a:t>
            </a:r>
            <a:r>
              <a:rPr lang="en-US" dirty="0"/>
              <a:t>2014; </a:t>
            </a:r>
            <a:r>
              <a:rPr lang="en-US" u="sng" dirty="0">
                <a:hlinkClick r:id="rId4"/>
              </a:rPr>
              <a:t>https://</a:t>
            </a:r>
            <a:r>
              <a:rPr lang="en-US" u="sng" dirty="0" smtClean="0">
                <a:hlinkClick r:id="rId4"/>
              </a:rPr>
              <a:t>svi.cdc.gov/Documents/Data/2014_SVI_Data/SVI2014Documentation.pdf</a:t>
            </a:r>
            <a:endParaRPr lang="en-US" u="sng" dirty="0" smtClean="0"/>
          </a:p>
        </p:txBody>
      </p:sp>
      <p:sp>
        <p:nvSpPr>
          <p:cNvPr id="5" name="Title 1"/>
          <p:cNvSpPr txBox="1">
            <a:spLocks/>
          </p:cNvSpPr>
          <p:nvPr/>
        </p:nvSpPr>
        <p:spPr>
          <a:xfrm>
            <a:off x="210589" y="170960"/>
            <a:ext cx="2477194" cy="561894"/>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b="1" dirty="0" smtClean="0">
                <a:solidFill>
                  <a:schemeClr val="accent1"/>
                </a:solidFill>
              </a:rPr>
              <a:t>References</a:t>
            </a:r>
            <a:endParaRPr lang="en-US" sz="3300" dirty="0"/>
          </a:p>
        </p:txBody>
      </p:sp>
    </p:spTree>
    <p:extLst>
      <p:ext uri="{BB962C8B-B14F-4D97-AF65-F5344CB8AC3E}">
        <p14:creationId xmlns:p14="http://schemas.microsoft.com/office/powerpoint/2010/main" val="2813467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011679" y="577361"/>
            <a:ext cx="8911687" cy="780385"/>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b="1" dirty="0" smtClean="0">
                <a:solidFill>
                  <a:schemeClr val="accent1"/>
                </a:solidFill>
              </a:rPr>
              <a:t>Questions?</a:t>
            </a:r>
            <a:endParaRPr lang="en-US" sz="5000" dirty="0"/>
          </a:p>
        </p:txBody>
      </p:sp>
      <p:sp>
        <p:nvSpPr>
          <p:cNvPr id="7" name="Rectangle 6"/>
          <p:cNvSpPr/>
          <p:nvPr/>
        </p:nvSpPr>
        <p:spPr>
          <a:xfrm>
            <a:off x="1880029" y="2810320"/>
            <a:ext cx="10057561" cy="1169551"/>
          </a:xfrm>
          <a:prstGeom prst="rect">
            <a:avLst/>
          </a:prstGeom>
          <a:noFill/>
        </p:spPr>
        <p:txBody>
          <a:bodyPr wrap="none" lIns="91440" tIns="45720" rIns="91440" bIns="45720">
            <a:spAutoFit/>
          </a:bodyPr>
          <a:lstStyle/>
          <a:p>
            <a:pPr algn="ctr"/>
            <a:r>
              <a:rPr lang="en-US" sz="7000" b="1" dirty="0" smtClean="0">
                <a:ln w="12700">
                  <a:solidFill>
                    <a:schemeClr val="accent1"/>
                  </a:solidFill>
                  <a:prstDash val="solid"/>
                </a:ln>
                <a:pattFill prst="pct50">
                  <a:fgClr>
                    <a:schemeClr val="accent1"/>
                  </a:fgClr>
                  <a:bgClr>
                    <a:schemeClr val="accent1">
                      <a:lumMod val="20000"/>
                      <a:lumOff val="80000"/>
                    </a:schemeClr>
                  </a:bgClr>
                </a:pattFill>
                <a:effectLst>
                  <a:glow rad="139700">
                    <a:schemeClr val="accent1">
                      <a:satMod val="175000"/>
                      <a:alpha val="40000"/>
                    </a:schemeClr>
                  </a:glow>
                  <a:outerShdw dist="38100" dir="2640000" algn="bl" rotWithShape="0">
                    <a:schemeClr val="accent1"/>
                  </a:outerShdw>
                  <a:reflection blurRad="6350" stA="55000" endA="300" endPos="45500" dir="5400000" sy="-100000" algn="bl" rotWithShape="0"/>
                </a:effectLst>
              </a:rPr>
              <a:t>Thank you for listening!</a:t>
            </a:r>
          </a:p>
        </p:txBody>
      </p:sp>
    </p:spTree>
    <p:extLst>
      <p:ext uri="{BB962C8B-B14F-4D97-AF65-F5344CB8AC3E}">
        <p14:creationId xmlns:p14="http://schemas.microsoft.com/office/powerpoint/2010/main" val="1916711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6" name="Rectangle 59">
            <a:extLst>
              <a:ext uri="{FF2B5EF4-FFF2-40B4-BE49-F238E27FC236}">
                <a16:creationId xmlns:a16="http://schemas.microsoft.com/office/drawing/2014/main" xmlns="" id="{1EDD21E1-BAF0-4314-AB31-82ECB8AC9E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9C30656-0614-4327-BDEA-4E2AC252D52B}"/>
              </a:ext>
            </a:extLst>
          </p:cNvPr>
          <p:cNvSpPr>
            <a:spLocks noGrp="1"/>
          </p:cNvSpPr>
          <p:nvPr>
            <p:ph type="title"/>
          </p:nvPr>
        </p:nvSpPr>
        <p:spPr>
          <a:xfrm>
            <a:off x="182880" y="342676"/>
            <a:ext cx="8973646" cy="620023"/>
          </a:xfrm>
        </p:spPr>
        <p:txBody>
          <a:bodyPr>
            <a:normAutofit/>
          </a:bodyPr>
          <a:lstStyle/>
          <a:p>
            <a:r>
              <a:rPr lang="en-US" sz="3300" b="1" dirty="0">
                <a:solidFill>
                  <a:schemeClr val="accent1"/>
                </a:solidFill>
              </a:rPr>
              <a:t>Background: Hurricane Harvey Disaster</a:t>
            </a:r>
          </a:p>
        </p:txBody>
      </p:sp>
      <p:sp>
        <p:nvSpPr>
          <p:cNvPr id="67" name="Rectangle 61">
            <a:extLst>
              <a:ext uri="{FF2B5EF4-FFF2-40B4-BE49-F238E27FC236}">
                <a16:creationId xmlns:a16="http://schemas.microsoft.com/office/drawing/2014/main" xmlns="" id="{FDC8619C-F25D-468E-95FA-2A2151D7DD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Content Placeholder 8">
            <a:extLst>
              <a:ext uri="{FF2B5EF4-FFF2-40B4-BE49-F238E27FC236}">
                <a16:creationId xmlns:a16="http://schemas.microsoft.com/office/drawing/2014/main" xmlns="" id="{7DE0B6EC-8803-482A-BC5B-F6C73CE3CD5B}"/>
              </a:ext>
            </a:extLst>
          </p:cNvPr>
          <p:cNvSpPr>
            <a:spLocks noGrp="1"/>
          </p:cNvSpPr>
          <p:nvPr>
            <p:ph idx="1"/>
          </p:nvPr>
        </p:nvSpPr>
        <p:spPr>
          <a:xfrm>
            <a:off x="182880" y="1305375"/>
            <a:ext cx="5780812" cy="4587479"/>
          </a:xfrm>
        </p:spPr>
        <p:txBody>
          <a:bodyPr>
            <a:normAutofit lnSpcReduction="10000"/>
          </a:bodyPr>
          <a:lstStyle/>
          <a:p>
            <a:pPr>
              <a:buFont typeface="Wingdings" panose="05000000000000000000" pitchFamily="2" charset="2"/>
              <a:buChar char="Ø"/>
            </a:pPr>
            <a:r>
              <a:rPr lang="en-US" dirty="0" smtClean="0"/>
              <a:t>Evident that no prior hurricane is comparable to Hurricane Harvey in terms of scope and severity of physical infrastructure damages, economic burden, and adverse health outcomes</a:t>
            </a:r>
          </a:p>
          <a:p>
            <a:pPr marL="0" indent="0">
              <a:buNone/>
            </a:pPr>
            <a:endParaRPr lang="en-US" dirty="0" smtClean="0"/>
          </a:p>
          <a:p>
            <a:pPr>
              <a:buFont typeface="Wingdings" panose="05000000000000000000" pitchFamily="2" charset="2"/>
              <a:buChar char="Ø"/>
            </a:pPr>
            <a:r>
              <a:rPr lang="en-US" dirty="0" smtClean="0"/>
              <a:t>Made landfall along Middle Texas Coast on August 25, 2017  - rolled through South and Southeast Texas as well as regions of Louisiana (particularly Southwestern Louisiana)</a:t>
            </a:r>
          </a:p>
          <a:p>
            <a:pPr marL="0" indent="0">
              <a:buNone/>
            </a:pPr>
            <a:endParaRPr lang="en-US" dirty="0" smtClean="0"/>
          </a:p>
          <a:p>
            <a:pPr>
              <a:buFont typeface="Wingdings" panose="05000000000000000000" pitchFamily="2" charset="2"/>
              <a:buChar char="Ø"/>
            </a:pPr>
            <a:r>
              <a:rPr lang="en-US" dirty="0" smtClean="0"/>
              <a:t>Eye of Category 4 Hurricane (sustained winds of 130 mph) made landfall between Port Aransas and Port O’Connor, Texas on Friday, August 25, 2017</a:t>
            </a:r>
            <a:endParaRPr lang="en-US" dirty="0"/>
          </a:p>
        </p:txBody>
      </p:sp>
      <p:pic>
        <p:nvPicPr>
          <p:cNvPr id="5" name="Picture 4">
            <a:extLst>
              <a:ext uri="{FF2B5EF4-FFF2-40B4-BE49-F238E27FC236}">
                <a16:creationId xmlns:a16="http://schemas.microsoft.com/office/drawing/2014/main" xmlns="" id="{7570DC30-52EA-44AD-8F13-1BFEF282A069}"/>
              </a:ext>
            </a:extLst>
          </p:cNvPr>
          <p:cNvPicPr>
            <a:picLocks noChangeAspect="1"/>
          </p:cNvPicPr>
          <p:nvPr/>
        </p:nvPicPr>
        <p:blipFill>
          <a:blip r:embed="rId2"/>
          <a:stretch>
            <a:fillRect/>
          </a:stretch>
        </p:blipFill>
        <p:spPr>
          <a:xfrm>
            <a:off x="6096000" y="1750191"/>
            <a:ext cx="5963692" cy="3920648"/>
          </a:xfrm>
          <a:prstGeom prst="rect">
            <a:avLst/>
          </a:prstGeom>
          <a:ln>
            <a:noFill/>
          </a:ln>
          <a:effectLst>
            <a:outerShdw blurRad="292100" dist="139700" dir="2700000" algn="tl" rotWithShape="0">
              <a:srgbClr val="333333">
                <a:alpha val="65000"/>
              </a:srgbClr>
            </a:outerShdw>
          </a:effectLst>
        </p:spPr>
      </p:pic>
      <p:sp>
        <p:nvSpPr>
          <p:cNvPr id="68" name="Freeform 12">
            <a:extLst>
              <a:ext uri="{FF2B5EF4-FFF2-40B4-BE49-F238E27FC236}">
                <a16:creationId xmlns:a16="http://schemas.microsoft.com/office/drawing/2014/main" xmlns="" id="{7D9439D6-DEAD-4CEB-A61B-BE3D64D1B5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23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xmlns="" id="{2F21E579-4785-4A4E-8D09-42E5246D8E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9C30656-0614-4327-BDEA-4E2AC252D52B}"/>
              </a:ext>
            </a:extLst>
          </p:cNvPr>
          <p:cNvSpPr>
            <a:spLocks noGrp="1"/>
          </p:cNvSpPr>
          <p:nvPr>
            <p:ph type="title"/>
          </p:nvPr>
        </p:nvSpPr>
        <p:spPr>
          <a:xfrm>
            <a:off x="182880" y="290499"/>
            <a:ext cx="8159454" cy="674647"/>
          </a:xfrm>
        </p:spPr>
        <p:txBody>
          <a:bodyPr>
            <a:noAutofit/>
          </a:bodyPr>
          <a:lstStyle/>
          <a:p>
            <a:r>
              <a:rPr lang="en-US" sz="3300" b="1" dirty="0">
                <a:solidFill>
                  <a:schemeClr val="accent1"/>
                </a:solidFill>
              </a:rPr>
              <a:t>Background: Hurricane Harvey Disaster</a:t>
            </a:r>
          </a:p>
        </p:txBody>
      </p:sp>
      <p:sp>
        <p:nvSpPr>
          <p:cNvPr id="53" name="Rectangle 52">
            <a:extLst>
              <a:ext uri="{FF2B5EF4-FFF2-40B4-BE49-F238E27FC236}">
                <a16:creationId xmlns:a16="http://schemas.microsoft.com/office/drawing/2014/main" xmlns="" id="{3BE96D34-9D7C-4984-961D-7165FA216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Content Placeholder 8">
            <a:extLst>
              <a:ext uri="{FF2B5EF4-FFF2-40B4-BE49-F238E27FC236}">
                <a16:creationId xmlns:a16="http://schemas.microsoft.com/office/drawing/2014/main" xmlns="" id="{7DE0B6EC-8803-482A-BC5B-F6C73CE3CD5B}"/>
              </a:ext>
            </a:extLst>
          </p:cNvPr>
          <p:cNvSpPr>
            <a:spLocks noGrp="1"/>
          </p:cNvSpPr>
          <p:nvPr>
            <p:ph idx="1"/>
          </p:nvPr>
        </p:nvSpPr>
        <p:spPr>
          <a:xfrm>
            <a:off x="182879" y="1184820"/>
            <a:ext cx="6752415" cy="4708033"/>
          </a:xfrm>
        </p:spPr>
        <p:txBody>
          <a:bodyPr>
            <a:normAutofit/>
          </a:bodyPr>
          <a:lstStyle/>
          <a:p>
            <a:pPr>
              <a:buFont typeface="Wingdings" panose="05000000000000000000" pitchFamily="2" charset="2"/>
              <a:buChar char="Ø"/>
            </a:pPr>
            <a:r>
              <a:rPr lang="en-US" dirty="0" smtClean="0"/>
              <a:t>Heavy rainfall and flash flooding in several impacted areas of Texas further exacerbated the existing insurmountable burdens on Texan residents</a:t>
            </a:r>
          </a:p>
          <a:p>
            <a:pPr>
              <a:buFont typeface="Wingdings" panose="05000000000000000000" pitchFamily="2" charset="2"/>
              <a:buChar char="Ø"/>
            </a:pPr>
            <a:r>
              <a:rPr lang="en-US" dirty="0" smtClean="0"/>
              <a:t>Some areas of Texas received 40 inches of rainfall in less than 48-hour duration – Houston’s Cedar Bayou received a novel record total of 51.88 inches of rainfall</a:t>
            </a:r>
          </a:p>
          <a:p>
            <a:pPr>
              <a:buFont typeface="Wingdings" panose="05000000000000000000" pitchFamily="2" charset="2"/>
              <a:buChar char="Ø"/>
            </a:pPr>
            <a:r>
              <a:rPr lang="en-US" dirty="0" smtClean="0"/>
              <a:t>Storm surge levels were estimated to be more than 12 feet above ground level – major river flooding from excessive precipitation was observed at Victoria’s Guadalupe River (crested to its second highest record at 31.25 feet during the late evening of August 30, 2017</a:t>
            </a:r>
          </a:p>
          <a:p>
            <a:pPr>
              <a:buFont typeface="Wingdings" panose="05000000000000000000" pitchFamily="2" charset="2"/>
              <a:buChar char="Ø"/>
            </a:pPr>
            <a:r>
              <a:rPr lang="en-US" dirty="0" smtClean="0"/>
              <a:t>After approximately five days of relentless rainfall over South and Southeast Texas, Harvey finally transitioned into Cameron, Louisiana overnight on August 30, 2017</a:t>
            </a:r>
            <a:endParaRPr lang="en-US" dirty="0"/>
          </a:p>
        </p:txBody>
      </p:sp>
      <p:pic>
        <p:nvPicPr>
          <p:cNvPr id="45" name="Content Placeholder 3">
            <a:extLst>
              <a:ext uri="{FF2B5EF4-FFF2-40B4-BE49-F238E27FC236}">
                <a16:creationId xmlns:a16="http://schemas.microsoft.com/office/drawing/2014/main" xmlns="" id="{FBBBF503-6BE2-4BCA-A238-C0540748FDE8}"/>
              </a:ext>
            </a:extLst>
          </p:cNvPr>
          <p:cNvPicPr>
            <a:picLocks noChangeAspect="1"/>
          </p:cNvPicPr>
          <p:nvPr/>
        </p:nvPicPr>
        <p:blipFill rotWithShape="1">
          <a:blip r:embed="rId2"/>
          <a:srcRect l="29492" r="12853" b="2"/>
          <a:stretch/>
        </p:blipFill>
        <p:spPr>
          <a:xfrm>
            <a:off x="7118175" y="1184819"/>
            <a:ext cx="4890945" cy="47080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5" name="Freeform 12">
            <a:extLst>
              <a:ext uri="{FF2B5EF4-FFF2-40B4-BE49-F238E27FC236}">
                <a16:creationId xmlns:a16="http://schemas.microsoft.com/office/drawing/2014/main" xmlns="" id="{C8DE1BEC-DAE3-43F4-8D9F-384C3D694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99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xmlns="" id="{2F21E579-4785-4A4E-8D09-42E5246D8E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9C30656-0614-4327-BDEA-4E2AC252D52B}"/>
              </a:ext>
            </a:extLst>
          </p:cNvPr>
          <p:cNvSpPr>
            <a:spLocks noGrp="1"/>
          </p:cNvSpPr>
          <p:nvPr>
            <p:ph type="title"/>
          </p:nvPr>
        </p:nvSpPr>
        <p:spPr>
          <a:xfrm>
            <a:off x="182880" y="290499"/>
            <a:ext cx="8159454" cy="674647"/>
          </a:xfrm>
        </p:spPr>
        <p:txBody>
          <a:bodyPr>
            <a:noAutofit/>
          </a:bodyPr>
          <a:lstStyle/>
          <a:p>
            <a:r>
              <a:rPr lang="en-US" sz="3300" b="1" dirty="0">
                <a:solidFill>
                  <a:schemeClr val="accent1"/>
                </a:solidFill>
              </a:rPr>
              <a:t>Background: Hurricane Harvey Disaster</a:t>
            </a:r>
          </a:p>
        </p:txBody>
      </p:sp>
      <p:sp>
        <p:nvSpPr>
          <p:cNvPr id="53" name="Rectangle 52">
            <a:extLst>
              <a:ext uri="{FF2B5EF4-FFF2-40B4-BE49-F238E27FC236}">
                <a16:creationId xmlns:a16="http://schemas.microsoft.com/office/drawing/2014/main" xmlns="" id="{3BE96D34-9D7C-4984-961D-7165FA216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Content Placeholder 8">
            <a:extLst>
              <a:ext uri="{FF2B5EF4-FFF2-40B4-BE49-F238E27FC236}">
                <a16:creationId xmlns:a16="http://schemas.microsoft.com/office/drawing/2014/main" xmlns="" id="{7DE0B6EC-8803-482A-BC5B-F6C73CE3CD5B}"/>
              </a:ext>
            </a:extLst>
          </p:cNvPr>
          <p:cNvSpPr>
            <a:spLocks noGrp="1"/>
          </p:cNvSpPr>
          <p:nvPr>
            <p:ph idx="1"/>
          </p:nvPr>
        </p:nvSpPr>
        <p:spPr>
          <a:xfrm>
            <a:off x="182879" y="1184820"/>
            <a:ext cx="6752415" cy="4708033"/>
          </a:xfrm>
        </p:spPr>
        <p:txBody>
          <a:bodyPr>
            <a:normAutofit lnSpcReduction="10000"/>
          </a:bodyPr>
          <a:lstStyle/>
          <a:p>
            <a:pPr>
              <a:buFont typeface="Wingdings" panose="05000000000000000000" pitchFamily="2" charset="2"/>
              <a:buChar char="Ø"/>
            </a:pPr>
            <a:r>
              <a:rPr lang="en-US" dirty="0"/>
              <a:t>Following Hurricane </a:t>
            </a:r>
            <a:r>
              <a:rPr lang="en-US" dirty="0" smtClean="0"/>
              <a:t>Harvey, the </a:t>
            </a:r>
            <a:r>
              <a:rPr lang="en-US" dirty="0"/>
              <a:t>Southwest Center for Occupational and Environmental Health (SWCOEH) at the University of Texas School of Public Health in Houston initiated an aggressive outreach program to provide local residents and workers with </a:t>
            </a:r>
            <a:r>
              <a:rPr lang="en-US" dirty="0" smtClean="0"/>
              <a:t>necessary </a:t>
            </a:r>
            <a:r>
              <a:rPr lang="en-US" dirty="0"/>
              <a:t>personal protection equipment (PPE) </a:t>
            </a:r>
            <a:r>
              <a:rPr lang="en-US" dirty="0" smtClean="0"/>
              <a:t>to </a:t>
            </a:r>
            <a:r>
              <a:rPr lang="en-US" dirty="0"/>
              <a:t>work safely in the aftermath of the storm’s </a:t>
            </a:r>
            <a:r>
              <a:rPr lang="en-US" dirty="0" smtClean="0"/>
              <a:t>devastation</a:t>
            </a:r>
          </a:p>
          <a:p>
            <a:pPr marL="0" indent="0">
              <a:buNone/>
            </a:pPr>
            <a:endParaRPr lang="en-US" dirty="0" smtClean="0"/>
          </a:p>
          <a:p>
            <a:pPr>
              <a:buFont typeface="Wingdings" panose="05000000000000000000" pitchFamily="2" charset="2"/>
              <a:buChar char="Ø"/>
            </a:pPr>
            <a:r>
              <a:rPr lang="en-US" dirty="0"/>
              <a:t>Trained volunteers coordinated with local churches and agencies to provide exposure prevention kits to local </a:t>
            </a:r>
            <a:r>
              <a:rPr lang="en-US" dirty="0" smtClean="0"/>
              <a:t>residents</a:t>
            </a:r>
          </a:p>
          <a:p>
            <a:pPr marL="0" indent="0">
              <a:buNone/>
            </a:pPr>
            <a:endParaRPr lang="en-US" dirty="0" smtClean="0"/>
          </a:p>
          <a:p>
            <a:pPr>
              <a:buFont typeface="Wingdings" panose="05000000000000000000" pitchFamily="2" charset="2"/>
              <a:buChar char="Ø"/>
            </a:pPr>
            <a:r>
              <a:rPr lang="en-US" dirty="0"/>
              <a:t>Residents were also asked if they could be contacted in 6 months for a follow </a:t>
            </a:r>
            <a:r>
              <a:rPr lang="en-US" dirty="0" smtClean="0"/>
              <a:t>up -  those who consented provided </a:t>
            </a:r>
            <a:r>
              <a:rPr lang="en-US" dirty="0"/>
              <a:t>their contact information</a:t>
            </a:r>
            <a:endParaRPr lang="en-US" dirty="0" smtClean="0"/>
          </a:p>
        </p:txBody>
      </p:sp>
      <p:sp>
        <p:nvSpPr>
          <p:cNvPr id="55" name="Freeform 12">
            <a:extLst>
              <a:ext uri="{FF2B5EF4-FFF2-40B4-BE49-F238E27FC236}">
                <a16:creationId xmlns:a16="http://schemas.microsoft.com/office/drawing/2014/main" xmlns="" id="{C8DE1BEC-DAE3-43F4-8D9F-384C3D694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0855" y="1021297"/>
            <a:ext cx="3605584" cy="48098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255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89C30656-0614-4327-BDEA-4E2AC252D52B}"/>
              </a:ext>
            </a:extLst>
          </p:cNvPr>
          <p:cNvSpPr>
            <a:spLocks noGrp="1"/>
          </p:cNvSpPr>
          <p:nvPr>
            <p:ph type="title"/>
          </p:nvPr>
        </p:nvSpPr>
        <p:spPr>
          <a:xfrm>
            <a:off x="2589212" y="688348"/>
            <a:ext cx="8911687" cy="567460"/>
          </a:xfrm>
        </p:spPr>
        <p:txBody>
          <a:bodyPr>
            <a:noAutofit/>
          </a:bodyPr>
          <a:lstStyle/>
          <a:p>
            <a:pPr algn="ctr"/>
            <a:r>
              <a:rPr lang="en-US" sz="3300" b="1" dirty="0">
                <a:solidFill>
                  <a:schemeClr val="accent1"/>
                </a:solidFill>
              </a:rPr>
              <a:t>Background: Hurricane Harvey Disaster</a:t>
            </a:r>
          </a:p>
        </p:txBody>
      </p:sp>
      <p:sp>
        <p:nvSpPr>
          <p:cNvPr id="6" name="Content Placeholder 8">
            <a:extLst>
              <a:ext uri="{FF2B5EF4-FFF2-40B4-BE49-F238E27FC236}">
                <a16:creationId xmlns:a16="http://schemas.microsoft.com/office/drawing/2014/main" xmlns="" id="{7DE0B6EC-8803-482A-BC5B-F6C73CE3CD5B}"/>
              </a:ext>
            </a:extLst>
          </p:cNvPr>
          <p:cNvSpPr>
            <a:spLocks noGrp="1"/>
          </p:cNvSpPr>
          <p:nvPr>
            <p:ph idx="1"/>
          </p:nvPr>
        </p:nvSpPr>
        <p:spPr>
          <a:xfrm>
            <a:off x="2589212" y="1807675"/>
            <a:ext cx="8915400" cy="3777622"/>
          </a:xfrm>
        </p:spPr>
        <p:txBody>
          <a:bodyPr>
            <a:normAutofit/>
          </a:bodyPr>
          <a:lstStyle/>
          <a:p>
            <a:r>
              <a:rPr lang="en-US" dirty="0"/>
              <a:t>F</a:t>
            </a:r>
            <a:r>
              <a:rPr lang="en-US" dirty="0" smtClean="0"/>
              <a:t>ollow </a:t>
            </a:r>
            <a:r>
              <a:rPr lang="en-US" dirty="0"/>
              <a:t>up survey was designed to meet the following objectives</a:t>
            </a:r>
            <a:r>
              <a:rPr lang="en-US" dirty="0" smtClean="0"/>
              <a:t>:</a:t>
            </a:r>
          </a:p>
          <a:p>
            <a:pPr marL="0" indent="0">
              <a:buNone/>
            </a:pPr>
            <a:r>
              <a:rPr lang="en-US" dirty="0" smtClean="0"/>
              <a:t> </a:t>
            </a:r>
          </a:p>
          <a:p>
            <a:pPr lvl="1">
              <a:buFont typeface="Wingdings" panose="05000000000000000000" pitchFamily="2" charset="2"/>
              <a:buChar char="Ø"/>
            </a:pPr>
            <a:r>
              <a:rPr lang="en-US" dirty="0" smtClean="0"/>
              <a:t>To </a:t>
            </a:r>
            <a:r>
              <a:rPr lang="en-US" dirty="0"/>
              <a:t>obtain demographic information and the degree to which their residence was </a:t>
            </a:r>
            <a:r>
              <a:rPr lang="en-US" dirty="0" smtClean="0"/>
              <a:t>flooded</a:t>
            </a:r>
          </a:p>
          <a:p>
            <a:pPr marL="457200" lvl="1" indent="0">
              <a:buNone/>
            </a:pPr>
            <a:endParaRPr lang="en-US" dirty="0" smtClean="0"/>
          </a:p>
          <a:p>
            <a:pPr lvl="1">
              <a:buFont typeface="Wingdings" panose="05000000000000000000" pitchFamily="2" charset="2"/>
              <a:buChar char="Ø"/>
            </a:pPr>
            <a:r>
              <a:rPr lang="en-US" dirty="0"/>
              <a:t>To determine the impact of the flooding on the </a:t>
            </a:r>
            <a:r>
              <a:rPr lang="en-US" dirty="0" smtClean="0"/>
              <a:t>physical and mental health</a:t>
            </a:r>
          </a:p>
          <a:p>
            <a:pPr marL="457200" lvl="1" indent="0">
              <a:buNone/>
            </a:pPr>
            <a:endParaRPr lang="en-US" dirty="0"/>
          </a:p>
          <a:p>
            <a:pPr lvl="1">
              <a:buFont typeface="Wingdings" panose="05000000000000000000" pitchFamily="2" charset="2"/>
              <a:buChar char="Ø"/>
            </a:pPr>
            <a:r>
              <a:rPr lang="en-US" dirty="0"/>
              <a:t>To evaluate the perceived effectiveness of the Hurricane Harvey Outreach and Relief Project in reducing negative health </a:t>
            </a:r>
            <a:r>
              <a:rPr lang="en-US" dirty="0" smtClean="0"/>
              <a:t>effects</a:t>
            </a: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99247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98001"/>
            <a:ext cx="8911687" cy="561894"/>
          </a:xfrm>
        </p:spPr>
        <p:txBody>
          <a:bodyPr>
            <a:normAutofit fontScale="90000"/>
          </a:bodyPr>
          <a:lstStyle/>
          <a:p>
            <a:pPr algn="ctr"/>
            <a:r>
              <a:rPr lang="en-US" sz="3300" b="1" dirty="0" smtClean="0">
                <a:solidFill>
                  <a:schemeClr val="accent1"/>
                </a:solidFill>
              </a:rPr>
              <a:t>Participant Outreach and Recruitment</a:t>
            </a:r>
            <a:endParaRPr lang="en-US" sz="3300" dirty="0"/>
          </a:p>
        </p:txBody>
      </p:sp>
      <p:sp>
        <p:nvSpPr>
          <p:cNvPr id="3" name="Content Placeholder 2"/>
          <p:cNvSpPr>
            <a:spLocks noGrp="1"/>
          </p:cNvSpPr>
          <p:nvPr>
            <p:ph idx="1"/>
          </p:nvPr>
        </p:nvSpPr>
        <p:spPr>
          <a:xfrm>
            <a:off x="2592925" y="1708086"/>
            <a:ext cx="8915400" cy="4656499"/>
          </a:xfrm>
        </p:spPr>
        <p:txBody>
          <a:bodyPr/>
          <a:lstStyle/>
          <a:p>
            <a:r>
              <a:rPr lang="en-US" dirty="0"/>
              <a:t>SWCOEH program coordinators reached out to an extensive network of religious, charity and academic organizations in Harris County with ongoing outreach efforts, as well as personal and professional acquaintances to find training and distribution </a:t>
            </a:r>
            <a:r>
              <a:rPr lang="en-US" dirty="0" smtClean="0"/>
              <a:t>sites</a:t>
            </a:r>
          </a:p>
          <a:p>
            <a:pPr marL="0" indent="0">
              <a:buNone/>
            </a:pPr>
            <a:endParaRPr lang="en-US" dirty="0" smtClean="0"/>
          </a:p>
          <a:p>
            <a:r>
              <a:rPr lang="en-US" dirty="0" smtClean="0"/>
              <a:t>A total of 71 trained </a:t>
            </a:r>
            <a:r>
              <a:rPr lang="en-US" dirty="0"/>
              <a:t>volunteers conducted community outreach and distributed 1187 exposure prevention kits at 19 training sites in Harris County’s most hard-hit </a:t>
            </a:r>
            <a:r>
              <a:rPr lang="en-US" dirty="0" smtClean="0"/>
              <a:t>areas</a:t>
            </a:r>
          </a:p>
          <a:p>
            <a:pPr lvl="1">
              <a:buFont typeface="Wingdings" panose="05000000000000000000" pitchFamily="2" charset="2"/>
              <a:buChar char="Ø"/>
            </a:pPr>
            <a:r>
              <a:rPr lang="en-US" dirty="0"/>
              <a:t>Each kit contained English and Spanish instructions on proper PPE use, a health education factsheet, a NIOSH approved N-95 respirator, a pair of nitrile gloves and a card that included contact information for the University of Texas School of Public Health’s outreach </a:t>
            </a:r>
            <a:r>
              <a:rPr lang="en-US" dirty="0" smtClean="0"/>
              <a:t>team</a:t>
            </a:r>
          </a:p>
          <a:p>
            <a:pPr lvl="1">
              <a:buFont typeface="Wingdings" panose="05000000000000000000" pitchFamily="2" charset="2"/>
              <a:buChar char="Ø"/>
            </a:pPr>
            <a:r>
              <a:rPr lang="en-US" dirty="0"/>
              <a:t>V</a:t>
            </a:r>
            <a:r>
              <a:rPr lang="en-US" dirty="0" smtClean="0"/>
              <a:t>olunteer </a:t>
            </a:r>
            <a:r>
              <a:rPr lang="en-US" dirty="0"/>
              <a:t>trainers were given an instructional video detailing proper PPE use to help educate </a:t>
            </a:r>
            <a:r>
              <a:rPr lang="en-US" dirty="0" smtClean="0"/>
              <a:t>recipients; however, </a:t>
            </a:r>
            <a:r>
              <a:rPr lang="en-US" dirty="0"/>
              <a:t>due to the lack of electrical outlets and time, verbal instruction proved to be a more pragmatic approach</a:t>
            </a:r>
            <a:endParaRPr lang="en-US" dirty="0" smtClean="0"/>
          </a:p>
          <a:p>
            <a:endParaRPr lang="en-US" dirty="0"/>
          </a:p>
        </p:txBody>
      </p:sp>
    </p:spTree>
    <p:extLst>
      <p:ext uri="{BB962C8B-B14F-4D97-AF65-F5344CB8AC3E}">
        <p14:creationId xmlns:p14="http://schemas.microsoft.com/office/powerpoint/2010/main" val="3461223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895" t="15219" r="7086" b="24984"/>
          <a:stretch/>
        </p:blipFill>
        <p:spPr>
          <a:xfrm>
            <a:off x="3699164" y="378688"/>
            <a:ext cx="5357092" cy="5430477"/>
          </a:xfrm>
          <a:prstGeom prst="rect">
            <a:avLst/>
          </a:prstGeom>
          <a:ln>
            <a:noFill/>
          </a:ln>
          <a:effectLst>
            <a:outerShdw blurRad="292100" dist="139700" dir="2700000" algn="tl" rotWithShape="0">
              <a:srgbClr val="333333">
                <a:alpha val="65000"/>
              </a:srgbClr>
            </a:outerShdw>
          </a:effectLst>
        </p:spPr>
      </p:pic>
      <p:sp>
        <p:nvSpPr>
          <p:cNvPr id="5" name="Text Box 2"/>
          <p:cNvSpPr txBox="1">
            <a:spLocks noChangeArrowheads="1"/>
          </p:cNvSpPr>
          <p:nvPr/>
        </p:nvSpPr>
        <p:spPr bwMode="auto">
          <a:xfrm>
            <a:off x="2447637" y="6125874"/>
            <a:ext cx="7860146" cy="314325"/>
          </a:xfrm>
          <a:prstGeom prst="rect">
            <a:avLst/>
          </a:prstGeom>
          <a:noFill/>
          <a:ln w="9525">
            <a:no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1400" b="1" dirty="0">
                <a:effectLst/>
                <a:latin typeface="+mj-lt"/>
                <a:ea typeface="Calibri" panose="020F0502020204030204" pitchFamily="34" charset="0"/>
                <a:cs typeface="Calibri" panose="020F0502020204030204" pitchFamily="34" charset="0"/>
              </a:rPr>
              <a:t>Figure 1. </a:t>
            </a:r>
            <a:r>
              <a:rPr lang="en-US" sz="1400" dirty="0">
                <a:effectLst/>
                <a:latin typeface="+mj-lt"/>
                <a:ea typeface="Calibri" panose="020F0502020204030204" pitchFamily="34" charset="0"/>
                <a:cs typeface="Calibri" panose="020F0502020204030204" pitchFamily="34" charset="0"/>
              </a:rPr>
              <a:t>2017 UTSPH Hurricane Harvey Outreach sites for kit distribution and instruction</a:t>
            </a:r>
            <a:endParaRPr lang="en-US" sz="1400" dirty="0">
              <a:effectLst/>
              <a:latin typeface="+mj-lt"/>
              <a:ea typeface="DengXian"/>
            </a:endParaRPr>
          </a:p>
          <a:p>
            <a:pPr marL="0" marR="0">
              <a:spcBef>
                <a:spcPts val="0"/>
              </a:spcBef>
              <a:spcAft>
                <a:spcPts val="0"/>
              </a:spcAft>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Times New Roman" panose="02020603050405020304" pitchFamily="18" charset="0"/>
              <a:ea typeface="DengXian"/>
            </a:endParaRPr>
          </a:p>
          <a:p>
            <a:pPr marL="0" marR="0">
              <a:spcBef>
                <a:spcPts val="0"/>
              </a:spcBef>
              <a:spcAft>
                <a:spcPts val="0"/>
              </a:spcAft>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Times New Roman" panose="02020603050405020304" pitchFamily="18" charset="0"/>
              <a:ea typeface="DengXian"/>
            </a:endParaRPr>
          </a:p>
          <a:p>
            <a:pPr marL="0" marR="0">
              <a:spcBef>
                <a:spcPts val="0"/>
              </a:spcBef>
              <a:spcAft>
                <a:spcPts val="0"/>
              </a:spcAft>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Times New Roman" panose="02020603050405020304" pitchFamily="18" charset="0"/>
              <a:ea typeface="DengXian"/>
            </a:endParaRPr>
          </a:p>
          <a:p>
            <a:pPr marL="0" marR="0">
              <a:spcBef>
                <a:spcPts val="0"/>
              </a:spcBef>
              <a:spcAft>
                <a:spcPts val="0"/>
              </a:spcAft>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Times New Roman" panose="02020603050405020304" pitchFamily="18" charset="0"/>
              <a:ea typeface="DengXian"/>
            </a:endParaRPr>
          </a:p>
          <a:p>
            <a:pPr marL="0" marR="0">
              <a:spcBef>
                <a:spcPts val="0"/>
              </a:spcBef>
              <a:spcAft>
                <a:spcPts val="0"/>
              </a:spcAft>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Times New Roman" panose="02020603050405020304" pitchFamily="18" charset="0"/>
              <a:ea typeface="DengXian"/>
            </a:endParaRPr>
          </a:p>
          <a:p>
            <a:pPr marL="0" marR="0">
              <a:spcBef>
                <a:spcPts val="0"/>
              </a:spcBef>
              <a:spcAft>
                <a:spcPts val="0"/>
              </a:spcAft>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Times New Roman" panose="02020603050405020304" pitchFamily="18" charset="0"/>
              <a:ea typeface="DengXian"/>
            </a:endParaRPr>
          </a:p>
          <a:p>
            <a:pPr marL="0" marR="0">
              <a:spcBef>
                <a:spcPts val="0"/>
              </a:spcBef>
              <a:spcAft>
                <a:spcPts val="0"/>
              </a:spcAft>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Times New Roman" panose="02020603050405020304" pitchFamily="18" charset="0"/>
              <a:ea typeface="DengXian"/>
            </a:endParaRPr>
          </a:p>
        </p:txBody>
      </p:sp>
    </p:spTree>
    <p:extLst>
      <p:ext uri="{BB962C8B-B14F-4D97-AF65-F5344CB8AC3E}">
        <p14:creationId xmlns:p14="http://schemas.microsoft.com/office/powerpoint/2010/main" val="375187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4307" y="725710"/>
            <a:ext cx="8911687" cy="561894"/>
          </a:xfrm>
        </p:spPr>
        <p:txBody>
          <a:bodyPr>
            <a:normAutofit fontScale="90000"/>
          </a:bodyPr>
          <a:lstStyle/>
          <a:p>
            <a:pPr algn="ctr"/>
            <a:r>
              <a:rPr lang="en-US" sz="3300" b="1" dirty="0" smtClean="0">
                <a:solidFill>
                  <a:schemeClr val="accent1"/>
                </a:solidFill>
              </a:rPr>
              <a:t>Participant Outreach and Recruitment</a:t>
            </a:r>
            <a:endParaRPr lang="en-US" sz="3300" dirty="0"/>
          </a:p>
        </p:txBody>
      </p:sp>
      <p:sp>
        <p:nvSpPr>
          <p:cNvPr id="3" name="Content Placeholder 2"/>
          <p:cNvSpPr>
            <a:spLocks noGrp="1"/>
          </p:cNvSpPr>
          <p:nvPr>
            <p:ph idx="1"/>
          </p:nvPr>
        </p:nvSpPr>
        <p:spPr>
          <a:xfrm>
            <a:off x="2592925" y="1828709"/>
            <a:ext cx="8915400" cy="4424309"/>
          </a:xfrm>
        </p:spPr>
        <p:txBody>
          <a:bodyPr/>
          <a:lstStyle/>
          <a:p>
            <a:r>
              <a:rPr lang="en-US" dirty="0"/>
              <a:t>Local residents received the kits after they were provided with safety education and a demonstration on proper use of the </a:t>
            </a:r>
            <a:r>
              <a:rPr lang="en-US" dirty="0" smtClean="0"/>
              <a:t>PPE</a:t>
            </a:r>
          </a:p>
          <a:p>
            <a:pPr marL="0" indent="0">
              <a:buNone/>
            </a:pPr>
            <a:endParaRPr lang="en-US" dirty="0" smtClean="0"/>
          </a:p>
          <a:p>
            <a:r>
              <a:rPr lang="en-US" dirty="0"/>
              <a:t>Volunteers also asked if they could contact recipients in the future for a follow up survey on their </a:t>
            </a:r>
            <a:r>
              <a:rPr lang="en-US" dirty="0" smtClean="0"/>
              <a:t>status</a:t>
            </a:r>
          </a:p>
          <a:p>
            <a:pPr lvl="1">
              <a:buFont typeface="Wingdings" panose="05000000000000000000" pitchFamily="2" charset="2"/>
              <a:buChar char="Ø"/>
            </a:pPr>
            <a:r>
              <a:rPr lang="en-US" dirty="0" smtClean="0"/>
              <a:t>276 </a:t>
            </a:r>
            <a:r>
              <a:rPr lang="en-US" dirty="0"/>
              <a:t>agreed to participate and provided contact </a:t>
            </a:r>
            <a:r>
              <a:rPr lang="en-US" dirty="0" smtClean="0"/>
              <a:t>information</a:t>
            </a:r>
          </a:p>
          <a:p>
            <a:pPr marL="457200" lvl="1" indent="0">
              <a:buNone/>
            </a:pPr>
            <a:endParaRPr lang="en-US" dirty="0" smtClean="0"/>
          </a:p>
          <a:p>
            <a:r>
              <a:rPr lang="en-US" dirty="0" smtClean="0"/>
              <a:t>Between </a:t>
            </a:r>
            <a:r>
              <a:rPr lang="en-US" dirty="0"/>
              <a:t>April and August 2018, research SWCOEH staff reached out to the flood victims who agreed to participate in interviews via phone, email, and postal mail (total of 84 participants in final contact list</a:t>
            </a:r>
            <a:r>
              <a:rPr lang="en-US" dirty="0" smtClean="0"/>
              <a:t>)</a:t>
            </a:r>
          </a:p>
          <a:p>
            <a:pPr lvl="1">
              <a:buFont typeface="Wingdings" panose="05000000000000000000" pitchFamily="2" charset="2"/>
              <a:buChar char="Ø"/>
            </a:pPr>
            <a:r>
              <a:rPr lang="en-US" dirty="0"/>
              <a:t>83 participants were successfully recruited through telephone-based </a:t>
            </a:r>
            <a:r>
              <a:rPr lang="en-US" dirty="0" smtClean="0"/>
              <a:t>interviews </a:t>
            </a:r>
          </a:p>
          <a:p>
            <a:pPr lvl="1">
              <a:buFont typeface="Wingdings" panose="05000000000000000000" pitchFamily="2" charset="2"/>
              <a:buChar char="Ø"/>
            </a:pPr>
            <a:r>
              <a:rPr lang="en-US" dirty="0" smtClean="0"/>
              <a:t>4 </a:t>
            </a:r>
            <a:r>
              <a:rPr lang="en-US" dirty="0"/>
              <a:t>participants were successfully recruited by electronic </a:t>
            </a:r>
            <a:r>
              <a:rPr lang="en-US" dirty="0" smtClean="0"/>
              <a:t>mail</a:t>
            </a:r>
          </a:p>
          <a:p>
            <a:pPr marL="0" lvl="2" indent="0">
              <a:buNone/>
            </a:pPr>
            <a:endParaRPr lang="en-US" dirty="0"/>
          </a:p>
        </p:txBody>
      </p:sp>
    </p:spTree>
    <p:extLst>
      <p:ext uri="{BB962C8B-B14F-4D97-AF65-F5344CB8AC3E}">
        <p14:creationId xmlns:p14="http://schemas.microsoft.com/office/powerpoint/2010/main" val="72799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xmlns="" id="{2F21E579-4785-4A4E-8D09-42E5246D8E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xmlns="" id="{3BE96D34-9D7C-4984-961D-7165FA216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Content Placeholder 8">
            <a:extLst>
              <a:ext uri="{FF2B5EF4-FFF2-40B4-BE49-F238E27FC236}">
                <a16:creationId xmlns:a16="http://schemas.microsoft.com/office/drawing/2014/main" xmlns="" id="{7DE0B6EC-8803-482A-BC5B-F6C73CE3CD5B}"/>
              </a:ext>
            </a:extLst>
          </p:cNvPr>
          <p:cNvSpPr>
            <a:spLocks noGrp="1"/>
          </p:cNvSpPr>
          <p:nvPr>
            <p:ph idx="1"/>
          </p:nvPr>
        </p:nvSpPr>
        <p:spPr>
          <a:xfrm>
            <a:off x="182879" y="1184820"/>
            <a:ext cx="6752415" cy="4708033"/>
          </a:xfrm>
        </p:spPr>
        <p:txBody>
          <a:bodyPr>
            <a:normAutofit/>
          </a:bodyPr>
          <a:lstStyle/>
          <a:p>
            <a:r>
              <a:rPr lang="en-US" dirty="0" smtClean="0"/>
              <a:t>Agency </a:t>
            </a:r>
            <a:r>
              <a:rPr lang="en-US" dirty="0"/>
              <a:t>for Toxic Substances and Disease Registry (ATSDR), under the Centers for Disease Control and Prevention (CDC), developed the Social Vulnerability Index (SVI) to identify communities that are more vulnerable to the effects of natural </a:t>
            </a:r>
            <a:r>
              <a:rPr lang="en-US" dirty="0" smtClean="0"/>
              <a:t>disasters</a:t>
            </a:r>
          </a:p>
          <a:p>
            <a:pPr marL="0" indent="0">
              <a:buNone/>
            </a:pPr>
            <a:endParaRPr lang="en-US" dirty="0" smtClean="0"/>
          </a:p>
          <a:p>
            <a:r>
              <a:rPr lang="en-US" dirty="0"/>
              <a:t>SVI calculates social vulnerability based on census tracts</a:t>
            </a:r>
          </a:p>
          <a:p>
            <a:pPr lvl="1">
              <a:buFont typeface="Wingdings" panose="05000000000000000000" pitchFamily="2" charset="2"/>
              <a:buChar char="Ø"/>
            </a:pPr>
            <a:r>
              <a:rPr lang="en-US" dirty="0"/>
              <a:t> For each tract, the percentile for each of the four themes is computed and assigned a value ranging from 0 (low vulnerability) to 1 (high vulnerability)</a:t>
            </a:r>
          </a:p>
          <a:p>
            <a:pPr marL="0" indent="0">
              <a:buNone/>
            </a:pPr>
            <a:endParaRPr lang="en-US" dirty="0" smtClean="0"/>
          </a:p>
          <a:p>
            <a:endParaRPr lang="en-US" dirty="0"/>
          </a:p>
          <a:p>
            <a:pPr marL="0" indent="0">
              <a:buNone/>
            </a:pPr>
            <a:endParaRPr lang="en-US" dirty="0" smtClean="0"/>
          </a:p>
        </p:txBody>
      </p:sp>
      <p:sp>
        <p:nvSpPr>
          <p:cNvPr id="55" name="Freeform 12">
            <a:extLst>
              <a:ext uri="{FF2B5EF4-FFF2-40B4-BE49-F238E27FC236}">
                <a16:creationId xmlns:a16="http://schemas.microsoft.com/office/drawing/2014/main" xmlns="" id="{C8DE1BEC-DAE3-43F4-8D9F-384C3D694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82879" y="291033"/>
            <a:ext cx="8911687" cy="561894"/>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b="1" dirty="0" smtClean="0">
                <a:solidFill>
                  <a:schemeClr val="accent1"/>
                </a:solidFill>
              </a:rPr>
              <a:t>2014 Social Vulnerability Index</a:t>
            </a:r>
            <a:endParaRPr lang="en-US" sz="3300" dirty="0"/>
          </a:p>
        </p:txBody>
      </p:sp>
      <p:pic>
        <p:nvPicPr>
          <p:cNvPr id="2050" name="Picture 2" descr="Image result for CDC's social vulnerability ind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162" y="1184820"/>
            <a:ext cx="4960637" cy="40305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651998"/>
      </p:ext>
    </p:extLst>
  </p:cSld>
  <p:clrMapOvr>
    <a:masterClrMapping/>
  </p:clrMapOvr>
</p:sld>
</file>

<file path=ppt/theme/theme1.xml><?xml version="1.0" encoding="utf-8"?>
<a:theme xmlns:a="http://schemas.openxmlformats.org/drawingml/2006/main" name="Wis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226</TotalTime>
  <Words>919</Words>
  <Application>Microsoft Office PowerPoint</Application>
  <PresentationFormat>Widescreen</PresentationFormat>
  <Paragraphs>82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Century Gothic</vt:lpstr>
      <vt:lpstr>DengXian</vt:lpstr>
      <vt:lpstr>Times New Roman</vt:lpstr>
      <vt:lpstr>Wingdings</vt:lpstr>
      <vt:lpstr>Wingdings 3</vt:lpstr>
      <vt:lpstr>Wisp</vt:lpstr>
      <vt:lpstr>Hurricane Harvey Outreach and Relief Project</vt:lpstr>
      <vt:lpstr>Background: Hurricane Harvey Disaster</vt:lpstr>
      <vt:lpstr>Background: Hurricane Harvey Disaster</vt:lpstr>
      <vt:lpstr>Background: Hurricane Harvey Disaster</vt:lpstr>
      <vt:lpstr>Background: Hurricane Harvey Disaster</vt:lpstr>
      <vt:lpstr>Participant Outreach and Recruitment</vt:lpstr>
      <vt:lpstr>PowerPoint Presentation</vt:lpstr>
      <vt:lpstr>Participant Outreach and Recruitment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Hurricane Harvey Outreach and Relief Project</dc:title>
  <dc:creator>Yiyao Li</dc:creator>
  <cp:lastModifiedBy>Li, Yiyao</cp:lastModifiedBy>
  <cp:revision>22</cp:revision>
  <dcterms:created xsi:type="dcterms:W3CDTF">2019-03-17T16:23:23Z</dcterms:created>
  <dcterms:modified xsi:type="dcterms:W3CDTF">2019-04-25T23:36:00Z</dcterms:modified>
</cp:coreProperties>
</file>